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 id="2147484545" r:id="rId2"/>
    <p:sldMasterId id="2147484552" r:id="rId3"/>
    <p:sldMasterId id="2147484563" r:id="rId4"/>
    <p:sldMasterId id="2147484569" r:id="rId5"/>
  </p:sldMasterIdLst>
  <p:notesMasterIdLst>
    <p:notesMasterId r:id="rId24"/>
  </p:notesMasterIdLst>
  <p:handoutMasterIdLst>
    <p:handoutMasterId r:id="rId25"/>
  </p:handoutMasterIdLst>
  <p:sldIdLst>
    <p:sldId id="1628" r:id="rId6"/>
    <p:sldId id="1622" r:id="rId7"/>
    <p:sldId id="1606" r:id="rId8"/>
    <p:sldId id="1623" r:id="rId9"/>
    <p:sldId id="1624" r:id="rId10"/>
    <p:sldId id="1613" r:id="rId11"/>
    <p:sldId id="1625" r:id="rId12"/>
    <p:sldId id="1626" r:id="rId13"/>
    <p:sldId id="1620" r:id="rId14"/>
    <p:sldId id="1621" r:id="rId15"/>
    <p:sldId id="1614" r:id="rId16"/>
    <p:sldId id="1615" r:id="rId17"/>
    <p:sldId id="1616" r:id="rId18"/>
    <p:sldId id="1617" r:id="rId19"/>
    <p:sldId id="1618" r:id="rId20"/>
    <p:sldId id="1619" r:id="rId21"/>
    <p:sldId id="1627" r:id="rId22"/>
    <p:sldId id="1502"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4472C4"/>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20" autoAdjust="0"/>
    <p:restoredTop sz="72452" autoAdjust="0"/>
  </p:normalViewPr>
  <p:slideViewPr>
    <p:cSldViewPr snapToGrid="0">
      <p:cViewPr varScale="1">
        <p:scale>
          <a:sx n="75" d="100"/>
          <a:sy n="75" d="100"/>
        </p:scale>
        <p:origin x="908" y="3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69" d="100"/>
          <a:sy n="69" d="100"/>
        </p:scale>
        <p:origin x="3584"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tyle>
          <a:lnRef idx="0">
            <a:schemeClr val="accent1"/>
          </a:lnRef>
          <a:fillRef idx="3">
            <a:schemeClr val="accent1"/>
          </a:fillRef>
          <a:effectRef idx="3">
            <a:schemeClr val="accent1"/>
          </a:effectRef>
          <a:fontRef idx="minor">
            <a:schemeClr val="lt1"/>
          </a:fontRef>
        </dgm:style>
      </dgm:prSet>
      <dgm:spPr/>
      <dgm:t>
        <a:bodyPr/>
        <a:lstStyle/>
        <a:p>
          <a:pPr algn="ctr"/>
          <a:r>
            <a:rPr lang="en-US" sz="3200" dirty="0">
              <a:solidFill>
                <a:schemeClr val="bg1"/>
              </a:solidFill>
              <a:latin typeface="+mj-lt"/>
            </a:rPr>
            <a:t>Business Understanding</a:t>
          </a: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2000" dirty="0">
              <a:solidFill>
                <a:schemeClr val="bg1"/>
              </a:solidFill>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2000" dirty="0">
              <a:solidFill>
                <a:schemeClr val="bg1"/>
              </a:solidFill>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latin typeface="+mj-lt"/>
            </a:rPr>
            <a:t>Data Acquisition and Understanding</a:t>
          </a:r>
          <a:endParaRPr lang="en-US" sz="3200" dirty="0">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a:latin typeface="+mj-lt"/>
            </a:rPr>
            <a:t>Ingest Data</a:t>
          </a:r>
          <a:endParaRPr lang="en-US" sz="1900" dirty="0">
            <a:latin typeface="+mj-lt"/>
          </a:endParaRP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a:latin typeface="+mj-lt"/>
            </a:rPr>
            <a:t>Explore Data</a:t>
          </a:r>
          <a:endParaRPr lang="en-US" sz="1900" dirty="0">
            <a:latin typeface="+mj-lt"/>
          </a:endParaRP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latin typeface="+mj-lt"/>
            </a:rPr>
            <a:t>Modeling</a:t>
          </a:r>
          <a:endParaRPr lang="en-US" sz="3200" dirty="0">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a:latin typeface="+mj-lt"/>
            </a:rPr>
            <a:t>Feature Selection</a:t>
          </a:r>
          <a:endParaRPr lang="en-US" sz="2000" dirty="0">
            <a:latin typeface="+mj-lt"/>
          </a:endParaRP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a:latin typeface="+mj-lt"/>
            </a:rPr>
            <a:t>Create and Train Model</a:t>
          </a:r>
          <a:endParaRPr lang="en-US" sz="2000" dirty="0">
            <a:latin typeface="+mj-lt"/>
          </a:endParaRP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latin typeface="+mj-lt"/>
            </a:rPr>
            <a:t>Deployment</a:t>
          </a:r>
          <a:endParaRPr lang="en-US" sz="3200" dirty="0">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latin typeface="+mj-lt"/>
            </a:rPr>
            <a:t>Customer Acceptance</a:t>
          </a:r>
          <a:endParaRPr lang="en-US" sz="3200" dirty="0">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latin typeface="+mj-lt"/>
            </a:rPr>
            <a:t>Operationalize</a:t>
          </a:r>
          <a:endParaRPr lang="en-US" sz="2000" dirty="0">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a:latin typeface="+mj-lt"/>
            </a:rPr>
            <a:t>Testing and Validation</a:t>
          </a:r>
          <a:endParaRPr lang="en-US" sz="1900" dirty="0">
            <a:latin typeface="+mj-lt"/>
          </a:endParaRP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a:latin typeface="+mj-lt"/>
            </a:rPr>
            <a:t>Update Data</a:t>
          </a:r>
          <a:endParaRPr lang="en-US" sz="1900" dirty="0">
            <a:latin typeface="+mj-lt"/>
          </a:endParaRP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a:latin typeface="+mj-lt"/>
            </a:rPr>
            <a:t>Handoff</a:t>
          </a:r>
          <a:endParaRPr lang="en-US" sz="1900" dirty="0">
            <a:latin typeface="+mj-lt"/>
          </a:endParaRP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a:latin typeface="+mj-lt"/>
            </a:rPr>
            <a:t>Re-train and re-score</a:t>
          </a:r>
          <a:endParaRPr lang="en-US" sz="1900" dirty="0">
            <a:latin typeface="+mj-lt"/>
          </a:endParaRP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t>Intelligence and Advanced Analytics</a:t>
          </a:r>
          <a:endParaRPr lang="en-US" dirty="0"/>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b="1" dirty="0">
              <a:solidFill>
                <a:schemeClr val="accent1">
                  <a:lumMod val="75000"/>
                </a:schemeClr>
              </a:solidFill>
            </a:rPr>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a:t>Data Lake</a:t>
          </a:r>
          <a:endParaRPr lang="en-US" dirty="0"/>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a:t>SQL Data Warehouse</a:t>
          </a:r>
          <a:endParaRPr lang="en-US" dirty="0"/>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a:t>Stream Analytics</a:t>
          </a:r>
          <a:endParaRPr lang="en-US" dirty="0"/>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a:t>Analysis Services</a:t>
          </a:r>
          <a:endParaRPr lang="en-US" dirty="0"/>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custT="1"/>
      <dgm:spPr/>
      <dgm:t>
        <a:bodyPr/>
        <a:lstStyle/>
        <a:p>
          <a:r>
            <a:rPr lang="en-US" sz="2000" kern="1200" dirty="0">
              <a:solidFill>
                <a:srgbClr val="505050">
                  <a:hueOff val="0"/>
                  <a:satOff val="0"/>
                  <a:lumOff val="0"/>
                  <a:alphaOff val="0"/>
                </a:srgbClr>
              </a:solidFill>
              <a:latin typeface="Segoe UI"/>
              <a:ea typeface="+mn-ea"/>
              <a:cs typeface="+mn-cs"/>
            </a:rPr>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custT="1"/>
      <dgm:spPr/>
      <dgm:t>
        <a:bodyPr/>
        <a:lstStyle/>
        <a:p>
          <a:r>
            <a:rPr lang="en-US" sz="2000" kern="1200" dirty="0">
              <a:solidFill>
                <a:srgbClr val="505050">
                  <a:hueOff val="0"/>
                  <a:satOff val="0"/>
                  <a:lumOff val="0"/>
                  <a:alphaOff val="0"/>
                </a:srgbClr>
              </a:solidFill>
              <a:latin typeface="Segoe UI"/>
              <a:ea typeface="+mn-ea"/>
              <a:cs typeface="+mn-cs"/>
            </a:rPr>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custT="1"/>
      <dgm:spPr/>
      <dgm:t>
        <a:bodyPr/>
        <a:lstStyle/>
        <a:p>
          <a:pPr marL="228600" lvl="1" indent="-228600" algn="l" defTabSz="889000">
            <a:lnSpc>
              <a:spcPct val="90000"/>
            </a:lnSpc>
            <a:spcBef>
              <a:spcPct val="0"/>
            </a:spcBef>
            <a:spcAft>
              <a:spcPct val="15000"/>
            </a:spcAft>
            <a:buChar char="•"/>
          </a:pPr>
          <a:r>
            <a:rPr lang="en-US" sz="2000" b="1" kern="1200" dirty="0">
              <a:solidFill>
                <a:srgbClr val="7FBA00">
                  <a:lumMod val="75000"/>
                </a:srgbClr>
              </a:solidFill>
              <a:latin typeface="Segoe UI"/>
              <a:ea typeface="+mn-ea"/>
              <a:cs typeface="+mn-cs"/>
            </a:rPr>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a:t>Machine Learning</a:t>
          </a:r>
          <a:endParaRPr lang="en-US" dirty="0"/>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latin typeface="+mj-lt"/>
            </a:rPr>
            <a:t>Define Objectives</a:t>
          </a:r>
        </a:p>
        <a:p>
          <a:pPr marL="228600" lvl="1" indent="-228600" algn="l" defTabSz="889000">
            <a:lnSpc>
              <a:spcPct val="90000"/>
            </a:lnSpc>
            <a:spcBef>
              <a:spcPct val="0"/>
            </a:spcBef>
            <a:spcAft>
              <a:spcPct val="15000"/>
            </a:spcAft>
            <a:buChar char="•"/>
          </a:pPr>
          <a:r>
            <a:rPr lang="en-US" sz="2000" kern="1200" dirty="0">
              <a:solidFill>
                <a:schemeClr val="bg1"/>
              </a:solidFill>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latin typeface="+mj-lt"/>
            </a:rPr>
            <a:t>Business Understanding</a:t>
          </a: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Ingest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Explore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Update Data</a:t>
          </a:r>
          <a:endParaRPr lang="en-US" sz="1900" kern="1200" dirty="0">
            <a:latin typeface="+mj-lt"/>
          </a:endParaRP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Data Acquisition and Understanding</a:t>
          </a:r>
          <a:endParaRPr lang="en-US" sz="3200" kern="1200" dirty="0">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Feature Selection</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Create and Train Model</a:t>
          </a:r>
          <a:endParaRPr lang="en-US" sz="2000" kern="1200" dirty="0">
            <a:latin typeface="+mj-lt"/>
          </a:endParaRP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Modeling</a:t>
          </a:r>
          <a:endParaRPr lang="en-US" sz="3200" kern="1200" dirty="0">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Operationalize</a:t>
          </a:r>
          <a:endParaRPr lang="en-US" sz="2000" kern="1200" dirty="0">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Deployment</a:t>
          </a:r>
          <a:endParaRPr lang="en-US" sz="3200" kern="1200" dirty="0">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Testing and Validation</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Handoff</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Re-train and re-score</a:t>
          </a:r>
          <a:endParaRPr lang="en-US" sz="1900" kern="1200" dirty="0">
            <a:latin typeface="+mj-lt"/>
          </a:endParaRP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Customer Acceptance</a:t>
          </a:r>
          <a:endParaRPr lang="en-US" sz="3200" kern="1200" dirty="0">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solidFill>
                <a:schemeClr val="accent1">
                  <a:lumMod val="75000"/>
                </a:schemeClr>
              </a:solidFill>
            </a:rPr>
            <a:t>Data Catalog</a:t>
          </a:r>
        </a:p>
        <a:p>
          <a:pPr marL="228600" lvl="1" indent="-228600" algn="l" defTabSz="889000">
            <a:lnSpc>
              <a:spcPct val="90000"/>
            </a:lnSpc>
            <a:spcBef>
              <a:spcPct val="0"/>
            </a:spcBef>
            <a:spcAft>
              <a:spcPct val="15000"/>
            </a:spcAft>
            <a:buChar char="•"/>
          </a:pPr>
          <a:r>
            <a:rPr lang="en-US" sz="2000" kern="1200" dirty="0"/>
            <a:t>Data Factory</a:t>
          </a:r>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SQL Data Warehouse</a:t>
          </a:r>
          <a:endParaRPr lang="en-US" sz="2000" kern="1200" dirty="0"/>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Intelligence and Advanced Analytics</a:t>
          </a:r>
          <a:endParaRPr lang="en-US" sz="2000" kern="1200" dirty="0"/>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kern="1200"/>
            <a:t>Machine Learning</a:t>
          </a:r>
          <a:endParaRPr lang="en-US" sz="2000" kern="1200" dirty="0"/>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a:t>Stream Analytics</a:t>
          </a:r>
          <a:endParaRPr lang="en-US" sz="2000" kern="1200" dirty="0"/>
        </a:p>
        <a:p>
          <a:pPr marL="228600" lvl="1" indent="-228600" algn="l" defTabSz="889000">
            <a:lnSpc>
              <a:spcPct val="90000"/>
            </a:lnSpc>
            <a:spcBef>
              <a:spcPct val="0"/>
            </a:spcBef>
            <a:spcAft>
              <a:spcPct val="15000"/>
            </a:spcAft>
            <a:buChar char="•"/>
          </a:pPr>
          <a:r>
            <a:rPr lang="en-US" sz="2000" kern="1200"/>
            <a:t>Analysis Services</a:t>
          </a:r>
          <a:endParaRPr lang="en-US" sz="2000" kern="1200" dirty="0"/>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rgbClr val="505050">
                  <a:hueOff val="0"/>
                  <a:satOff val="0"/>
                  <a:lumOff val="0"/>
                  <a:alphaOff val="0"/>
                </a:srgbClr>
              </a:solidFill>
              <a:latin typeface="Segoe UI"/>
              <a:ea typeface="+mn-ea"/>
              <a:cs typeface="+mn-cs"/>
            </a:rPr>
            <a:t>Power BI</a:t>
          </a:r>
        </a:p>
        <a:p>
          <a:pPr marL="228600" lvl="1" indent="-228600" algn="l" defTabSz="889000">
            <a:lnSpc>
              <a:spcPct val="90000"/>
            </a:lnSpc>
            <a:spcBef>
              <a:spcPct val="0"/>
            </a:spcBef>
            <a:spcAft>
              <a:spcPct val="15000"/>
            </a:spcAft>
            <a:buChar char="•"/>
          </a:pPr>
          <a:r>
            <a:rPr lang="en-US" sz="2000" kern="1200" dirty="0">
              <a:solidFill>
                <a:srgbClr val="505050">
                  <a:hueOff val="0"/>
                  <a:satOff val="0"/>
                  <a:lumOff val="0"/>
                  <a:alphaOff val="0"/>
                </a:srgbClr>
              </a:solidFill>
              <a:latin typeface="Segoe UI"/>
              <a:ea typeface="+mn-ea"/>
              <a:cs typeface="+mn-cs"/>
            </a:rPr>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solidFill>
                <a:srgbClr val="7FBA00">
                  <a:lumMod val="75000"/>
                </a:srgbClr>
              </a:solidFill>
              <a:latin typeface="Segoe UI"/>
              <a:ea typeface="+mn-ea"/>
              <a:cs typeface="+mn-cs"/>
            </a:rPr>
            <a:t>Templates and Gallery</a:t>
          </a:r>
        </a:p>
      </dsp:txBody>
      <dsp:txXfrm>
        <a:off x="2694613" y="6169047"/>
        <a:ext cx="5726054" cy="45942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0" name="Picture 9">
            <a:extLst>
              <a:ext uri="{FF2B5EF4-FFF2-40B4-BE49-F238E27FC236}">
                <a16:creationId xmlns:a16="http://schemas.microsoft.com/office/drawing/2014/main" id="{D93BEA18-33C8-495F-9D0E-9F6A002B0DE9}"/>
              </a:ext>
            </a:extLst>
          </p:cNvPr>
          <p:cNvPicPr>
            <a:picLocks noChangeAspect="1"/>
          </p:cNvPicPr>
          <p:nvPr/>
        </p:nvPicPr>
        <p:blipFill>
          <a:blip r:embed="rId2"/>
          <a:stretch>
            <a:fillRect/>
          </a:stretch>
        </p:blipFill>
        <p:spPr>
          <a:xfrm>
            <a:off x="98408" y="53522"/>
            <a:ext cx="2774983" cy="350156"/>
          </a:xfrm>
          <a:prstGeom prst="rect">
            <a:avLst/>
          </a:prstGeom>
        </p:spPr>
      </p:pic>
      <p:sp>
        <p:nvSpPr>
          <p:cNvPr id="2" name="Date Placeholder 1">
            <a:extLst>
              <a:ext uri="{FF2B5EF4-FFF2-40B4-BE49-F238E27FC236}">
                <a16:creationId xmlns:a16="http://schemas.microsoft.com/office/drawing/2014/main" id="{127CA38F-B0EC-4184-9AD9-98A7EC55F64F}"/>
              </a:ext>
            </a:extLst>
          </p:cNvPr>
          <p:cNvSpPr>
            <a:spLocks noGrp="1"/>
          </p:cNvSpPr>
          <p:nvPr>
            <p:ph type="dt" sz="quarter" idx="1"/>
          </p:nvPr>
        </p:nvSpPr>
        <p:spPr>
          <a:xfrm>
            <a:off x="2973386" y="-794"/>
            <a:ext cx="3884614" cy="458788"/>
          </a:xfrm>
          <a:prstGeom prst="rect">
            <a:avLst/>
          </a:prstGeom>
        </p:spPr>
        <p:txBody>
          <a:bodyPr vert="horz" lIns="91440" tIns="45720" rIns="91440" bIns="45720" rtlCol="0"/>
          <a:lstStyle>
            <a:lvl1pPr algn="r">
              <a:defRPr sz="1200"/>
            </a:lvl1pPr>
          </a:lstStyle>
          <a:p>
            <a:r>
              <a:rPr lang="en-US" dirty="0">
                <a:solidFill>
                  <a:srgbClr val="4472C4"/>
                </a:solidFill>
                <a:latin typeface="Calibri" panose="020F0502020204030204" pitchFamily="34" charset="0"/>
                <a:ea typeface="SimSun" panose="02010600030101010101" pitchFamily="2" charset="-122"/>
                <a:cs typeface="Arial" panose="020B0604020202020204" pitchFamily="34" charset="0"/>
              </a:rPr>
              <a:t>Building Solutions with Microsoft Business Analytics and AI </a:t>
            </a:r>
          </a:p>
          <a:p>
            <a:r>
              <a:rPr lang="en-US" dirty="0">
                <a:solidFill>
                  <a:srgbClr val="4472C4"/>
                </a:solidFill>
                <a:latin typeface="Calibri" panose="020F0502020204030204" pitchFamily="34" charset="0"/>
                <a:ea typeface="SimSun" panose="02010600030101010101" pitchFamily="2" charset="-122"/>
                <a:cs typeface="Arial" panose="020B0604020202020204" pitchFamily="34" charset="0"/>
              </a:rPr>
              <a:t>Business Understanding</a:t>
            </a:r>
            <a:endParaRPr lang="en-US" sz="2800" dirty="0">
              <a:solidFill>
                <a:srgbClr val="4472C4"/>
              </a:solidFill>
            </a:endParaRPr>
          </a:p>
          <a:p>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3199482" cy="1799709"/>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0999" y="2588963"/>
            <a:ext cx="6207087" cy="604774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87552"/>
            <a:ext cx="1926660" cy="243112"/>
          </a:xfrm>
          <a:prstGeom prst="rect">
            <a:avLst/>
          </a:prstGeom>
        </p:spPr>
      </p:pic>
      <p:sp>
        <p:nvSpPr>
          <p:cNvPr id="7" name="Rectangle 6"/>
          <p:cNvSpPr/>
          <p:nvPr/>
        </p:nvSpPr>
        <p:spPr>
          <a:xfrm>
            <a:off x="381000" y="8835527"/>
            <a:ext cx="4689764" cy="276999"/>
          </a:xfrm>
          <a:prstGeom prst="rect">
            <a:avLst/>
          </a:prstGeom>
        </p:spPr>
        <p:txBody>
          <a:bodyPr wrap="square">
            <a:spAutoFit/>
          </a:bodyPr>
          <a:lstStyle/>
          <a:p>
            <a:pPr algn="l"/>
            <a:r>
              <a:rPr lang="en-US" sz="1200" b="0"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Microsoft Business Analytics and </a:t>
            </a:r>
            <a:r>
              <a:rPr lang="en-US" sz="1200" b="0" dirty="0" err="1">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AIWorkshop</a:t>
            </a:r>
            <a:r>
              <a:rPr lang="en-US" sz="1200" b="0"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 Class Notebook</a:t>
            </a:r>
            <a:endParaRPr lang="en-US" sz="2800" b="0" dirty="0">
              <a:solidFill>
                <a:schemeClr val="accent6">
                  <a:lumMod val="75000"/>
                </a:schemeClr>
              </a:solidFill>
            </a:endParaRPr>
          </a:p>
        </p:txBody>
      </p:sp>
      <p:sp>
        <p:nvSpPr>
          <p:cNvPr id="8" name="Rectangle 7"/>
          <p:cNvSpPr/>
          <p:nvPr/>
        </p:nvSpPr>
        <p:spPr>
          <a:xfrm>
            <a:off x="2545199" y="96567"/>
            <a:ext cx="4197391" cy="461665"/>
          </a:xfrm>
          <a:prstGeom prst="rect">
            <a:avLst/>
          </a:prstGeom>
        </p:spPr>
        <p:txBody>
          <a:bodyPr wrap="square">
            <a:spAutoFit/>
          </a:bodyPr>
          <a:lstStyle/>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Building Solutions with Microsoft Business Analytics and AI – </a:t>
            </a:r>
          </a:p>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Business Understanding</a:t>
            </a:r>
            <a:endParaRPr lang="en-US" sz="2800" b="0" dirty="0">
              <a:solidFill>
                <a:srgbClr val="4472C4"/>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4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azure.microsoft.com/en-us/services/data-factory/" TargetMode="External"/><Relationship Id="rId3" Type="http://schemas.openxmlformats.org/officeDocument/2006/relationships/hyperlink" Target="https://azure.microsoft.com/en-us/services/cognitive-services/" TargetMode="External"/><Relationship Id="rId7" Type="http://schemas.openxmlformats.org/officeDocument/2006/relationships/hyperlink" Target="https://azure.microsoft.com/en-us/services/machine-learning/" TargetMode="External"/><Relationship Id="rId12" Type="http://schemas.openxmlformats.org/officeDocument/2006/relationships/hyperlink" Target="https://azure.microsoft.com/en-us/services/data-catalog/"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azure.microsoft.com/en-us/services/hdinsight/" TargetMode="External"/><Relationship Id="rId11" Type="http://schemas.openxmlformats.org/officeDocument/2006/relationships/hyperlink" Target="https://azure.microsoft.com/en-us/services/data-lake-analytics/" TargetMode="External"/><Relationship Id="rId5" Type="http://schemas.openxmlformats.org/officeDocument/2006/relationships/hyperlink" Target="https://azure.microsoft.com/en-us/services/sql-data-warehouse/" TargetMode="External"/><Relationship Id="rId10" Type="http://schemas.openxmlformats.org/officeDocument/2006/relationships/hyperlink" Target="https://azure.microsoft.com/en-us/services/data-lake-store/" TargetMode="External"/><Relationship Id="rId4" Type="http://schemas.openxmlformats.org/officeDocument/2006/relationships/hyperlink" Target="https://azure.microsoft.com/en-us/services/sql-database/" TargetMode="External"/><Relationship Id="rId9" Type="http://schemas.openxmlformats.org/officeDocument/2006/relationships/hyperlink" Target="https://azure.microsoft.com/en-us/services/stream-analytic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en-us/cloud-platform/cortana-intelligence-suite-industry-solution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sz="1800" dirty="0"/>
              <a:t>Main</a:t>
            </a:r>
            <a:r>
              <a:rPr lang="en-US" sz="1800" baseline="0" dirty="0"/>
              <a:t> </a:t>
            </a:r>
            <a:r>
              <a:rPr lang="en-US" dirty="0"/>
              <a:t>page – https://aka.ms/businessanalyticsandai </a:t>
            </a:r>
            <a:endParaRPr lang="en-US" sz="1800" baseline="0" dirty="0"/>
          </a:p>
          <a:p>
            <a:pPr marL="228600" indent="-228600">
              <a:buFont typeface="+mj-lt"/>
              <a:buAutoNum type="arabicPeriod"/>
            </a:pPr>
            <a:r>
              <a:rPr lang="en-US" sz="1800" baseline="0" dirty="0"/>
              <a:t>To begin this module, you should have: </a:t>
            </a:r>
          </a:p>
          <a:p>
            <a:pPr marL="445862" lvl="1" indent="-228600">
              <a:buFont typeface="+mj-lt"/>
              <a:buAutoNum type="arabicPeriod"/>
            </a:pPr>
            <a:r>
              <a:rPr lang="en-US" sz="1800" baseline="0" dirty="0"/>
              <a:t>Basic Math and Stats skills</a:t>
            </a:r>
          </a:p>
          <a:p>
            <a:pPr marL="445862" lvl="1" indent="-228600">
              <a:buFont typeface="+mj-lt"/>
              <a:buAutoNum type="arabicPeriod"/>
            </a:pPr>
            <a:r>
              <a:rPr lang="en-US" sz="1800" baseline="0" dirty="0"/>
              <a:t>Business and Domain Awareness</a:t>
            </a:r>
          </a:p>
          <a:p>
            <a:pPr marL="445862" lvl="1" indent="-228600">
              <a:buFont typeface="+mj-lt"/>
              <a:buAutoNum type="arabicPeriod"/>
            </a:pPr>
            <a:r>
              <a:rPr lang="en-US" sz="1800" baseline="0" dirty="0"/>
              <a:t>General Computing Background</a:t>
            </a:r>
          </a:p>
          <a:p>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i="1"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263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defRPr/>
            </a:pPr>
            <a:r>
              <a:rPr lang="en-US" dirty="0"/>
              <a:t>A discussion of this graphic: https://buckwoody.wordpress.com/2016/05/16/the-cortana-intelligence-suite-what-to-use-when/</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30054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9091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8412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a:xfrm>
            <a:off x="381000" y="2633031"/>
            <a:ext cx="6096000" cy="5825169"/>
          </a:xfrm>
        </p:spPr>
        <p:txBody>
          <a:bodyPr/>
          <a:lstStyle/>
          <a:p>
            <a:pPr marL="342900" indent="-342900">
              <a:buFont typeface="+mj-lt"/>
              <a:buAutoNum type="arabicPeriod"/>
            </a:pPr>
            <a:r>
              <a:rPr lang="en-US" dirty="0"/>
              <a:t>Data Validation: https://msdn.microsoft.com/en-us/library/aa291820(v=vs.71).aspx</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352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671762" cy="1503362"/>
          </a:xfrm>
        </p:spPr>
      </p:sp>
      <p:sp>
        <p:nvSpPr>
          <p:cNvPr id="3" name="Notes Placeholder 2"/>
          <p:cNvSpPr>
            <a:spLocks noGrp="1"/>
          </p:cNvSpPr>
          <p:nvPr>
            <p:ph type="body" idx="1"/>
          </p:nvPr>
        </p:nvSpPr>
        <p:spPr>
          <a:xfrm>
            <a:off x="525450" y="2412694"/>
            <a:ext cx="5875350" cy="6045506"/>
          </a:xfrm>
        </p:spPr>
        <p:txBody>
          <a:bodyPr/>
          <a:lstStyle/>
          <a:p>
            <a:r>
              <a:rPr lang="en-US" dirty="0"/>
              <a:t>1.  In reference to machine learning, but applicable to all data usage: https://azure.microsoft.com/en-us/documentation/articles/machine-learning-data-science-prepare-data/</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559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25641" cy="1646122"/>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48705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Open this dataset: https://github.com/Azure/itanomalyinsights-cortana-intelligence-preconfigured-solution/blob/master/Samples/Data-Generator/ADGeneratorData/addemo_input_v1.csv</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Note these headings</a:t>
            </a:r>
            <a:r>
              <a:rPr lang="en-US" dirty="0"/>
              <a:t>: </a:t>
            </a:r>
          </a:p>
          <a:p>
            <a:pPr lvl="0">
              <a:defRPr/>
            </a:pPr>
            <a:endParaRPr lang="en-US" sz="1200" dirty="0">
              <a:solidFill>
                <a:schemeClr val="accent3">
                  <a:lumMod val="50000"/>
                </a:schemeClr>
              </a:solidFill>
            </a:endParaRPr>
          </a:p>
          <a:p>
            <a:pPr lvl="0">
              <a:defRPr/>
            </a:pPr>
            <a:r>
              <a:rPr lang="en-US" sz="1200" dirty="0">
                <a:solidFill>
                  <a:schemeClr val="accent3">
                    <a:lumMod val="50000"/>
                  </a:schemeClr>
                </a:solidFill>
              </a:rPr>
              <a:t>"Time"        :  DATETIME     (required) "The timestamp of the event in UTC or UNIX timestamp format (Seconds since Epoch)",</a:t>
            </a:r>
          </a:p>
          <a:p>
            <a:pPr lvl="0">
              <a:defRPr/>
            </a:pPr>
            <a:r>
              <a:rPr lang="en-US" sz="1200" dirty="0">
                <a:solidFill>
                  <a:schemeClr val="accent3">
                    <a:lumMod val="50000"/>
                  </a:schemeClr>
                </a:solidFill>
              </a:rPr>
              <a:t>"Value"       :  FLOAT        (required) "The metric value of the event",</a:t>
            </a:r>
          </a:p>
          <a:p>
            <a:pPr lvl="0">
              <a:defRPr/>
            </a:pPr>
            <a:r>
              <a:rPr lang="en-US" sz="1200" dirty="0">
                <a:solidFill>
                  <a:schemeClr val="accent3">
                    <a:lumMod val="50000"/>
                  </a:schemeClr>
                </a:solidFill>
              </a:rPr>
              <a:t>"Metric"      :  VARCHAR(500) (required) "The unique identifier of a particular time series",</a:t>
            </a:r>
          </a:p>
          <a:p>
            <a:pPr lvl="0">
              <a:defRPr/>
            </a:pPr>
            <a:r>
              <a:rPr lang="en-US" sz="1200" dirty="0">
                <a:solidFill>
                  <a:schemeClr val="accent3">
                    <a:lumMod val="50000"/>
                  </a:schemeClr>
                </a:solidFill>
              </a:rPr>
              <a:t>"Host"        :  VARCHAR(100) (required) "The name of the host where the event is fired",</a:t>
            </a:r>
          </a:p>
          <a:p>
            <a:pPr lvl="0">
              <a:defRPr/>
            </a:pPr>
            <a:r>
              <a:rPr lang="en-US" sz="1200" dirty="0">
                <a:solidFill>
                  <a:schemeClr val="accent3">
                    <a:lumMod val="50000"/>
                  </a:schemeClr>
                </a:solidFill>
              </a:rPr>
              <a:t>"Region"      :  VARCHAR(100) (optional) "The region where the event occurs; can be empty",</a:t>
            </a:r>
          </a:p>
          <a:p>
            <a:pPr lvl="0">
              <a:defRPr/>
            </a:pPr>
            <a:r>
              <a:rPr lang="en-US" sz="1200" dirty="0">
                <a:solidFill>
                  <a:schemeClr val="accent3">
                    <a:lumMod val="50000"/>
                  </a:schemeClr>
                </a:solidFill>
              </a:rPr>
              <a:t>"Scenario"    :  VARCHAR(100) (optional) "The scenario to which the event belongs to, can be empty,</a:t>
            </a:r>
          </a:p>
          <a:p>
            <a:pPr lvl="0">
              <a:defRPr/>
            </a:pPr>
            <a:r>
              <a:rPr lang="en-US" sz="1200" dirty="0">
                <a:solidFill>
                  <a:schemeClr val="accent3">
                    <a:lumMod val="50000"/>
                  </a:schemeClr>
                </a:solidFill>
              </a:rPr>
              <a:t>"Category"    :  VARCHAR(100) (optional) "The category associated with the event; can be empty",</a:t>
            </a:r>
          </a:p>
          <a:p>
            <a:pPr lvl="0">
              <a:defRPr/>
            </a:pPr>
            <a:r>
              <a:rPr lang="en-US" sz="1200" dirty="0">
                <a:solidFill>
                  <a:schemeClr val="accent3">
                    <a:lumMod val="50000"/>
                  </a:schemeClr>
                </a:solidFill>
              </a:rPr>
              <a:t>"Application" :  VARCHAR(500) (optional) "Originating application of the event; can be empty“</a:t>
            </a:r>
          </a:p>
          <a:p>
            <a:pPr lvl="0">
              <a:defRPr/>
            </a:pPr>
            <a:endParaRPr lang="en-US" sz="1200" dirty="0">
              <a:solidFill>
                <a:schemeClr val="accent3">
                  <a:lumMod val="50000"/>
                </a:schemeClr>
              </a:solidFill>
            </a:endParaRPr>
          </a:p>
          <a:p>
            <a:pPr lvl="0">
              <a:defRPr/>
            </a:pPr>
            <a:r>
              <a:rPr lang="en-US" sz="1200" dirty="0">
                <a:solidFill>
                  <a:schemeClr val="accent3">
                    <a:lumMod val="50000"/>
                  </a:schemeClr>
                </a:solidFill>
              </a:rPr>
              <a:t>3. Open this</a:t>
            </a:r>
            <a:r>
              <a:rPr lang="en-US" sz="1200" baseline="0" dirty="0">
                <a:solidFill>
                  <a:schemeClr val="accent3">
                    <a:lumMod val="50000"/>
                  </a:schemeClr>
                </a:solidFill>
              </a:rPr>
              <a:t> report reference: https://gallery.cortanaintelligence.com/Solution/Anomaly-Detection-in-Real-time-Data-Streams</a:t>
            </a:r>
          </a:p>
          <a:p>
            <a:pPr lvl="0">
              <a:defRPr/>
            </a:pPr>
            <a:r>
              <a:rPr lang="en-US" sz="1200" baseline="0" dirty="0">
                <a:solidFill>
                  <a:schemeClr val="accent3">
                    <a:lumMod val="50000"/>
                  </a:schemeClr>
                </a:solidFill>
              </a:rPr>
              <a:t>4. Follow the instructions from the teacher</a:t>
            </a:r>
            <a:endParaRPr lang="en-US" sz="1200" dirty="0">
              <a:solidFill>
                <a:schemeClr val="accent3">
                  <a:lumMod val="50000"/>
                </a:schemeClr>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7715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endParaRPr lang="en-US"/>
          </a:p>
          <a:p>
            <a:r>
              <a:rPr lang="en-US" b="1" dirty="0"/>
              <a:t>Easily build and deploy anywhere</a:t>
            </a:r>
          </a:p>
          <a:p>
            <a:r>
              <a:rPr lang="en-US" dirty="0"/>
              <a:t>Use existing skillsets and tools you know and love to build intelligent apps and deploy without a change in code. Build once, deploy anywhere: in the cloud, on premises, and to edge devices, with the confidence of global distribution to more data centers than any other provider.</a:t>
            </a:r>
          </a:p>
          <a:p>
            <a:endParaRPr lang="en-US" dirty="0"/>
          </a:p>
          <a:p>
            <a:r>
              <a:rPr lang="en-US" b="1" dirty="0"/>
              <a:t>An open platform</a:t>
            </a:r>
          </a:p>
          <a:p>
            <a:r>
              <a:rPr lang="en-US" dirty="0"/>
              <a:t>Choose your favorite technologies, including open source. Azure supports a range of deployment options, popular stacks and languages, and a comprehensive set of data engines. Capitalize on this flexibility, plus the performance, scale, and security delivered by Microsoft technologies to build apps for any scenario.</a:t>
            </a:r>
          </a:p>
          <a:p>
            <a:endParaRPr lang="en-US" dirty="0"/>
          </a:p>
          <a:p>
            <a:r>
              <a:rPr lang="en-US" b="1" dirty="0"/>
              <a:t>Develop apps with built-in intelligence</a:t>
            </a:r>
          </a:p>
          <a:p>
            <a:r>
              <a:rPr lang="en-US" dirty="0"/>
              <a:t>Building intelligent apps using Azure is easy, because no other platform brings analytics and native AI to your data wherever it lives and in the languages you use. Take advantage of a rich set of </a:t>
            </a:r>
            <a:r>
              <a:rPr lang="en-US" dirty="0">
                <a:hlinkClick r:id="rId3"/>
              </a:rPr>
              <a:t>cognitive APIs</a:t>
            </a:r>
            <a:r>
              <a:rPr lang="en-US" dirty="0"/>
              <a:t> to easily build new experiences into your apps for human-like intelligence.</a:t>
            </a:r>
          </a:p>
          <a:p>
            <a:endParaRPr lang="en-US" dirty="0"/>
          </a:p>
          <a:p>
            <a:endParaRPr lang="en-US" dirty="0"/>
          </a:p>
          <a:p>
            <a:r>
              <a:rPr lang="en-US" b="1" dirty="0">
                <a:effectLst/>
                <a:hlinkClick r:id="rId4"/>
              </a:rPr>
              <a:t>SQL Database</a:t>
            </a:r>
          </a:p>
          <a:p>
            <a:r>
              <a:rPr lang="en-US" dirty="0"/>
              <a:t>Built for developers, SQL Database is a relational database management system with enterprise-class availability, scalability, and security, and built-in intelligence capable of learning app patterns, that can be accessed from anywhere in the world.</a:t>
            </a:r>
          </a:p>
          <a:p>
            <a:endParaRPr lang="en-US" dirty="0"/>
          </a:p>
          <a:p>
            <a:r>
              <a:rPr lang="en-US" b="1" dirty="0">
                <a:effectLst/>
                <a:hlinkClick r:id="rId5"/>
              </a:rPr>
              <a:t>SQL Data Warehouse</a:t>
            </a:r>
          </a:p>
          <a:p>
            <a:r>
              <a:rPr lang="en-US" dirty="0"/>
              <a:t>Scale compute and storage independently with this SQL-based, fully managed, petabyte-scale cloud data warehouse that’s highly elastic and enables you to set up in minutes and scale capacity in seconds.</a:t>
            </a:r>
          </a:p>
          <a:p>
            <a:endParaRPr lang="en-US" dirty="0"/>
          </a:p>
          <a:p>
            <a:r>
              <a:rPr lang="en-US" b="1" dirty="0">
                <a:effectLst/>
                <a:hlinkClick r:id="rId6"/>
              </a:rPr>
              <a:t>HDInsight</a:t>
            </a:r>
          </a:p>
          <a:p>
            <a:r>
              <a:rPr lang="en-US" dirty="0"/>
              <a:t>A fully managed cloud Hadoop and Spark service, HDInsight provides open source analytic clusters for Spark, Hive, MapReduce, HBase, Storm, Kafka, and Microsoft R Server backed by a 99.9% SLA.</a:t>
            </a:r>
          </a:p>
          <a:p>
            <a:endParaRPr lang="en-US" dirty="0"/>
          </a:p>
          <a:p>
            <a:r>
              <a:rPr lang="en-US" b="1" dirty="0">
                <a:effectLst/>
                <a:hlinkClick r:id="rId7"/>
              </a:rPr>
              <a:t>Machine Learning</a:t>
            </a:r>
          </a:p>
          <a:p>
            <a:r>
              <a:rPr lang="en-US" dirty="0"/>
              <a:t>Easily build, deploy, and manage predictive analytics solutions with this fully managed cloud service and deploy your model into production as a web service in minutes that can be called from any device, anywhere.</a:t>
            </a:r>
          </a:p>
          <a:p>
            <a:endParaRPr lang="en-US" dirty="0"/>
          </a:p>
          <a:p>
            <a:r>
              <a:rPr lang="en-US" b="1" dirty="0">
                <a:effectLst/>
                <a:hlinkClick r:id="rId8"/>
              </a:rPr>
              <a:t>Data Factory</a:t>
            </a:r>
          </a:p>
          <a:p>
            <a:r>
              <a:rPr lang="en-US" dirty="0"/>
              <a:t>Compose and manage data services at scale with this globally deployed data movement service in the cloud that connects to on-premises and cloud data sources.</a:t>
            </a:r>
          </a:p>
          <a:p>
            <a:endParaRPr lang="en-US" dirty="0"/>
          </a:p>
          <a:p>
            <a:r>
              <a:rPr lang="en-US" b="1" dirty="0">
                <a:effectLst/>
                <a:hlinkClick r:id="rId9"/>
              </a:rPr>
              <a:t>Stream Analytics</a:t>
            </a:r>
          </a:p>
          <a:p>
            <a:r>
              <a:rPr lang="en-US" dirty="0"/>
              <a:t>Develop and run massively parallel real-time analytics on multiple streams of data with this analytics service that helps uncover real-time insights from devices, sensors, infrastructure, and applications</a:t>
            </a:r>
          </a:p>
          <a:p>
            <a:endParaRPr lang="en-US" dirty="0"/>
          </a:p>
          <a:p>
            <a:r>
              <a:rPr lang="en-US" b="1" dirty="0">
                <a:effectLst/>
                <a:hlinkClick r:id="rId10"/>
              </a:rPr>
              <a:t>Data Lake Store</a:t>
            </a:r>
          </a:p>
          <a:p>
            <a:r>
              <a:rPr lang="en-US" dirty="0"/>
              <a:t>Built to the open HDFS standard, this is a no-limits cloud data lake for your enterprise’s unstructured, semi-structured, and structured data that’s massively scalable and secured, and allows you to run massively parallel analytics.</a:t>
            </a:r>
          </a:p>
          <a:p>
            <a:endParaRPr lang="en-US" dirty="0"/>
          </a:p>
          <a:p>
            <a:r>
              <a:rPr lang="en-US" b="1" dirty="0">
                <a:effectLst/>
                <a:hlinkClick r:id="rId11"/>
              </a:rPr>
              <a:t>Data Lake Analytics</a:t>
            </a:r>
          </a:p>
          <a:p>
            <a:r>
              <a:rPr lang="en-US" dirty="0"/>
              <a:t>Develop and run massively parallel data transformation and processing programs in U-SQL, R, Python, and Microsoft .NET over petabytes of data with this on-demand service that provides a simple, scalable way to analyze big data—in seconds.</a:t>
            </a:r>
          </a:p>
          <a:p>
            <a:endParaRPr lang="en-US" dirty="0"/>
          </a:p>
          <a:p>
            <a:r>
              <a:rPr lang="en-US" b="1" dirty="0">
                <a:effectLst/>
                <a:hlinkClick r:id="rId12"/>
              </a:rPr>
              <a:t>Data Catalog</a:t>
            </a:r>
          </a:p>
          <a:p>
            <a:r>
              <a:rPr lang="en-US" dirty="0"/>
              <a:t>Spend less time looking for data and more time getting value from it with this fully managed cloud service that lets you register, enrich, discover, understand, and consume your enterprise data sources.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9/8/2017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23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At the</a:t>
            </a:r>
            <a:r>
              <a:rPr lang="en-US" baseline="0" dirty="0"/>
              <a:t> end of this Module, you will:</a:t>
            </a:r>
          </a:p>
          <a:p>
            <a:pPr marL="445862" lvl="1" indent="-228600">
              <a:buFont typeface="+mj-lt"/>
              <a:buAutoNum type="arabicPeriod"/>
            </a:pPr>
            <a:r>
              <a:rPr lang="en-US" baseline="0" dirty="0"/>
              <a:t>Determine questions from Business Requirements</a:t>
            </a:r>
          </a:p>
          <a:p>
            <a:pPr marL="445862" lvl="1" indent="-228600">
              <a:buFont typeface="+mj-lt"/>
              <a:buAutoNum type="arabicPeriod"/>
            </a:pPr>
            <a:r>
              <a:rPr lang="en-US" baseline="0" dirty="0"/>
              <a:t>Locate and document data sources for Advanced Analytics</a:t>
            </a:r>
          </a:p>
          <a:p>
            <a:pPr marL="445862" lvl="1" indent="-228600">
              <a:buFont typeface="+mj-lt"/>
              <a:buAutoNum type="arabicPeriod"/>
            </a:pPr>
            <a:r>
              <a:rPr lang="en-US" baseline="0" dirty="0"/>
              <a:t>Use patterns to create Solution Frameworks</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59777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Microsoft Business Analytics and AI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553602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037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Depends on the customer - </a:t>
            </a:r>
            <a:r>
              <a:rPr lang="en-US" dirty="0">
                <a:hlinkClick r:id="rId3"/>
              </a:rPr>
              <a:t>https://www.microsoft.com/en-us/cloud-platform/cortana-intelligence-suite-industry-solutions</a:t>
            </a:r>
            <a:r>
              <a:rPr lang="en-US" dirty="0"/>
              <a:t> </a:t>
            </a:r>
          </a:p>
          <a:p>
            <a:pPr marL="342900" indent="-342900">
              <a:buFont typeface="+mj-lt"/>
              <a:buAutoNum type="arabicPeriod"/>
            </a:pPr>
            <a:r>
              <a:rPr lang="en-US" dirty="0"/>
              <a:t>If you’re building a Cognitive Solution, it should be: </a:t>
            </a:r>
          </a:p>
          <a:p>
            <a:pPr marL="560162" lvl="1" indent="-342900">
              <a:buFont typeface="+mj-lt"/>
              <a:buAutoNum type="alphaLcPeriod"/>
            </a:pPr>
            <a:r>
              <a:rPr lang="en-US" dirty="0"/>
              <a:t>Interactive</a:t>
            </a:r>
          </a:p>
          <a:p>
            <a:pPr marL="560162" lvl="1" indent="-342900">
              <a:buFont typeface="+mj-lt"/>
              <a:buAutoNum type="alphaLcPeriod"/>
            </a:pPr>
            <a:r>
              <a:rPr lang="en-US" dirty="0"/>
              <a:t>Adaptive</a:t>
            </a:r>
          </a:p>
          <a:p>
            <a:pPr marL="560162" lvl="1" indent="-342900">
              <a:buFont typeface="+mj-lt"/>
              <a:buAutoNum type="alphaLcPeriod"/>
            </a:pPr>
            <a:r>
              <a:rPr lang="en-US" dirty="0"/>
              <a:t>Iterative</a:t>
            </a:r>
            <a:r>
              <a:rPr lang="en-US" baseline="0" dirty="0"/>
              <a:t> with State</a:t>
            </a:r>
          </a:p>
          <a:p>
            <a:pPr marL="560162" lvl="1" indent="-342900">
              <a:buFont typeface="+mj-lt"/>
              <a:buAutoNum type="alphaLcPeriod"/>
            </a:pPr>
            <a:r>
              <a:rPr lang="en-US" baseline="0" dirty="0"/>
              <a:t>Contextual</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7845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1266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45463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 discussion of this graphic: https://buckwoody.wordpress.com/2016/05/16/the-cortana-intelligence-suite-what-to-use-when/</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49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8464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69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03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054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405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588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6070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1872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73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86807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2070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4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790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2653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52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20752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5580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plit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0" name="Rectangle 139"/>
          <p:cNvSpPr/>
          <p:nvPr userDrawn="1"/>
        </p:nvSpPr>
        <p:spPr>
          <a:xfrm>
            <a:off x="0" y="0"/>
            <a:ext cx="12436475" cy="6994525"/>
          </a:xfrm>
          <a:prstGeom prst="rect">
            <a:avLst/>
          </a:prstGeom>
          <a:gradFill>
            <a:gsLst>
              <a:gs pos="0">
                <a:srgbClr val="002050">
                  <a:alpha val="60000"/>
                </a:srgbClr>
              </a:gs>
              <a:gs pos="100000">
                <a:srgbClr val="00205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sp>
        <p:nvSpPr>
          <p:cNvPr id="90" name="Rectangle 89"/>
          <p:cNvSpPr/>
          <p:nvPr userDrawn="1"/>
        </p:nvSpPr>
        <p:spPr>
          <a:xfrm flipH="1">
            <a:off x="5435847" y="0"/>
            <a:ext cx="7000629" cy="6994525"/>
          </a:xfrm>
          <a:prstGeom prst="rect">
            <a:avLst/>
          </a:prstGeom>
          <a:solidFill>
            <a:srgbClr val="ECE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1" name="Content Placeholder 2"/>
          <p:cNvSpPr>
            <a:spLocks noGrp="1"/>
          </p:cNvSpPr>
          <p:nvPr>
            <p:ph idx="1"/>
          </p:nvPr>
        </p:nvSpPr>
        <p:spPr>
          <a:xfrm>
            <a:off x="6097737" y="2703740"/>
            <a:ext cx="4560577" cy="1587048"/>
          </a:xfrm>
        </p:spPr>
        <p:txBody>
          <a:bodyPr anchor="t">
            <a:noAutofit/>
          </a:bodyPr>
          <a:lstStyle>
            <a:lvl1pPr marL="0" indent="0">
              <a:lnSpc>
                <a:spcPct val="100000"/>
              </a:lnSpc>
              <a:buNone/>
              <a:defRPr/>
            </a:lvl1pPr>
          </a:lstStyle>
          <a:p>
            <a:pPr marL="0" indent="0">
              <a:lnSpc>
                <a:spcPct val="100000"/>
              </a:lnSpc>
              <a:buNone/>
            </a:pPr>
            <a:endParaRPr lang="en-US" sz="2448" b="1">
              <a:solidFill>
                <a:srgbClr val="002050"/>
              </a:solidFill>
              <a:latin typeface="+mn-lt"/>
            </a:endParaRPr>
          </a:p>
        </p:txBody>
      </p:sp>
    </p:spTree>
    <p:extLst>
      <p:ext uri="{BB962C8B-B14F-4D97-AF65-F5344CB8AC3E}">
        <p14:creationId xmlns:p14="http://schemas.microsoft.com/office/powerpoint/2010/main" val="3224226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rot="5400000">
            <a:off x="-2024746" y="1847079"/>
            <a:ext cx="6229940" cy="2535777"/>
            <a:chOff x="-32657" y="4691730"/>
            <a:chExt cx="6625100" cy="2804185"/>
          </a:xfrm>
        </p:grpSpPr>
        <p:sp>
          <p:nvSpPr>
            <p:cNvPr id="5" name="Freeform: Shape 4"/>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 name="Freeform: Shape 5"/>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 name="Freeform: Shape 6"/>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 name="Freeform: Shape 7"/>
            <p:cNvSpPr/>
            <p:nvPr/>
          </p:nvSpPr>
          <p:spPr>
            <a:xfrm>
              <a:off x="-32657" y="6452313"/>
              <a:ext cx="6527800" cy="10436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9" name="Group 8"/>
          <p:cNvGrpSpPr/>
          <p:nvPr userDrawn="1"/>
        </p:nvGrpSpPr>
        <p:grpSpPr>
          <a:xfrm rot="5400000">
            <a:off x="1284518" y="-1725268"/>
            <a:ext cx="1173157" cy="4487785"/>
            <a:chOff x="1113971" y="3497757"/>
            <a:chExt cx="1150258" cy="3142530"/>
          </a:xfrm>
        </p:grpSpPr>
        <p:sp>
          <p:nvSpPr>
            <p:cNvPr id="10" name="Freeform: Shape 9"/>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 name="Freeform: Shape 11"/>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 name="Freeform: Shape 12"/>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 name="Freeform: Shape 13"/>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5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5" name="Group 14"/>
          <p:cNvGrpSpPr/>
          <p:nvPr userDrawn="1"/>
        </p:nvGrpSpPr>
        <p:grpSpPr>
          <a:xfrm>
            <a:off x="3975927" y="521323"/>
            <a:ext cx="279762" cy="279722"/>
            <a:chOff x="3766458" y="4912364"/>
            <a:chExt cx="468086" cy="468086"/>
          </a:xfrm>
        </p:grpSpPr>
        <p:sp>
          <p:nvSpPr>
            <p:cNvPr id="16" name="Oval 15"/>
            <p:cNvSpPr/>
            <p:nvPr/>
          </p:nvSpPr>
          <p:spPr>
            <a:xfrm>
              <a:off x="3766458" y="4912364"/>
              <a:ext cx="468086" cy="468086"/>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7" name="Oval 16"/>
            <p:cNvSpPr/>
            <p:nvPr/>
          </p:nvSpPr>
          <p:spPr>
            <a:xfrm>
              <a:off x="3860079" y="5005985"/>
              <a:ext cx="280844" cy="280844"/>
            </a:xfrm>
            <a:prstGeom prst="ellipse">
              <a:avLst/>
            </a:prstGeom>
            <a:noFill/>
            <a:ln w="190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8" name="Oval 1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9" name="Group 18"/>
          <p:cNvGrpSpPr/>
          <p:nvPr userDrawn="1"/>
        </p:nvGrpSpPr>
        <p:grpSpPr>
          <a:xfrm flipH="1">
            <a:off x="5495961" y="2728871"/>
            <a:ext cx="7017754" cy="3555099"/>
            <a:chOff x="2661557" y="1008743"/>
            <a:chExt cx="6025243" cy="1848757"/>
          </a:xfrm>
        </p:grpSpPr>
        <p:sp>
          <p:nvSpPr>
            <p:cNvPr id="20" name="Freeform: Shape 19"/>
            <p:cNvSpPr/>
            <p:nvPr/>
          </p:nvSpPr>
          <p:spPr>
            <a:xfrm>
              <a:off x="2661557" y="1008743"/>
              <a:ext cx="6025243" cy="12391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1" name="Freeform: Shape 20"/>
            <p:cNvSpPr/>
            <p:nvPr/>
          </p:nvSpPr>
          <p:spPr>
            <a:xfrm>
              <a:off x="2661557" y="1008743"/>
              <a:ext cx="6025243" cy="13915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2" name="Freeform: Shape 21"/>
            <p:cNvSpPr/>
            <p:nvPr/>
          </p:nvSpPr>
          <p:spPr>
            <a:xfrm>
              <a:off x="2661557" y="1008743"/>
              <a:ext cx="6025243" cy="15439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3" name="Freeform: Shape 22"/>
            <p:cNvSpPr/>
            <p:nvPr/>
          </p:nvSpPr>
          <p:spPr>
            <a:xfrm>
              <a:off x="2661557" y="1008743"/>
              <a:ext cx="6025243" cy="16963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4" name="Freeform: Shape 23"/>
            <p:cNvSpPr/>
            <p:nvPr/>
          </p:nvSpPr>
          <p:spPr>
            <a:xfrm>
              <a:off x="2661557" y="1008743"/>
              <a:ext cx="6025243" cy="1848757"/>
            </a:xfrm>
            <a:custGeom>
              <a:avLst/>
              <a:gdLst>
                <a:gd name="connsiteX0" fmla="*/ 0 w 6025243"/>
                <a:gd name="connsiteY0" fmla="*/ 1765871 h 1765871"/>
                <a:gd name="connsiteX1" fmla="*/ 1856014 w 6025243"/>
                <a:gd name="connsiteY1" fmla="*/ 1085514 h 1765871"/>
                <a:gd name="connsiteX2" fmla="*/ 3788229 w 6025243"/>
                <a:gd name="connsiteY2" fmla="*/ 111242 h 1765871"/>
                <a:gd name="connsiteX3" fmla="*/ 6025243 w 6025243"/>
                <a:gd name="connsiteY3" fmla="*/ 18714 h 1765871"/>
              </a:gdLst>
              <a:ahLst/>
              <a:cxnLst>
                <a:cxn ang="0">
                  <a:pos x="connsiteX0" y="connsiteY0"/>
                </a:cxn>
                <a:cxn ang="0">
                  <a:pos x="connsiteX1" y="connsiteY1"/>
                </a:cxn>
                <a:cxn ang="0">
                  <a:pos x="connsiteX2" y="connsiteY2"/>
                </a:cxn>
                <a:cxn ang="0">
                  <a:pos x="connsiteX3" y="connsiteY3"/>
                </a:cxn>
              </a:cxnLst>
              <a:rect l="l" t="t" r="r" b="b"/>
              <a:pathLst>
                <a:path w="6025243" h="1765871">
                  <a:moveTo>
                    <a:pt x="0" y="1765871"/>
                  </a:moveTo>
                  <a:cubicBezTo>
                    <a:pt x="612321" y="1563578"/>
                    <a:pt x="1224642" y="1361286"/>
                    <a:pt x="1856014" y="1085514"/>
                  </a:cubicBezTo>
                  <a:cubicBezTo>
                    <a:pt x="2487386" y="809742"/>
                    <a:pt x="3093358" y="289042"/>
                    <a:pt x="3788229" y="111242"/>
                  </a:cubicBezTo>
                  <a:cubicBezTo>
                    <a:pt x="4483100" y="-66558"/>
                    <a:pt x="5667829" y="23250"/>
                    <a:pt x="6025243" y="18714"/>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25" name="Group 24"/>
          <p:cNvGrpSpPr/>
          <p:nvPr userDrawn="1"/>
        </p:nvGrpSpPr>
        <p:grpSpPr>
          <a:xfrm>
            <a:off x="5265182" y="2519312"/>
            <a:ext cx="477472" cy="477404"/>
            <a:chOff x="3766458" y="4912364"/>
            <a:chExt cx="468086" cy="468086"/>
          </a:xfrm>
        </p:grpSpPr>
        <p:sp>
          <p:nvSpPr>
            <p:cNvPr id="26" name="Oval 25"/>
            <p:cNvSpPr/>
            <p:nvPr/>
          </p:nvSpPr>
          <p:spPr>
            <a:xfrm>
              <a:off x="3766458" y="4912364"/>
              <a:ext cx="468086" cy="468086"/>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7" name="Oval 26"/>
            <p:cNvSpPr/>
            <p:nvPr/>
          </p:nvSpPr>
          <p:spPr>
            <a:xfrm>
              <a:off x="3860079" y="5005985"/>
              <a:ext cx="280844" cy="280844"/>
            </a:xfrm>
            <a:prstGeom prst="ellipse">
              <a:avLst/>
            </a:prstGeom>
            <a:noFill/>
            <a:ln w="2857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8" name="Oval 27"/>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29" name="Group 28"/>
          <p:cNvGrpSpPr/>
          <p:nvPr userDrawn="1"/>
        </p:nvGrpSpPr>
        <p:grpSpPr>
          <a:xfrm rot="19175348" flipH="1">
            <a:off x="4645922" y="371943"/>
            <a:ext cx="3718340" cy="1346810"/>
            <a:chOff x="5347225" y="-195944"/>
            <a:chExt cx="3320143" cy="727076"/>
          </a:xfrm>
        </p:grpSpPr>
        <p:sp>
          <p:nvSpPr>
            <p:cNvPr id="30" name="Freeform: Shape 29"/>
            <p:cNvSpPr/>
            <p:nvPr/>
          </p:nvSpPr>
          <p:spPr>
            <a:xfrm flipV="1">
              <a:off x="5347225" y="261256"/>
              <a:ext cx="3320143" cy="2698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1" name="Freeform: Shape 30"/>
            <p:cNvSpPr/>
            <p:nvPr/>
          </p:nvSpPr>
          <p:spPr>
            <a:xfrm flipV="1">
              <a:off x="5347225" y="108856"/>
              <a:ext cx="3320143" cy="4222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2" name="Freeform: Shape 31"/>
            <p:cNvSpPr/>
            <p:nvPr/>
          </p:nvSpPr>
          <p:spPr>
            <a:xfrm flipV="1">
              <a:off x="5347225" y="-43544"/>
              <a:ext cx="3320143" cy="5746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3" name="Freeform: Shape 32"/>
            <p:cNvSpPr/>
            <p:nvPr/>
          </p:nvSpPr>
          <p:spPr>
            <a:xfrm flipV="1">
              <a:off x="5347225" y="-195944"/>
              <a:ext cx="3320143" cy="727076"/>
            </a:xfrm>
            <a:custGeom>
              <a:avLst/>
              <a:gdLst>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 name="connsiteX0" fmla="*/ 3320143 w 3320143"/>
                <a:gd name="connsiteY0" fmla="*/ 0 h 1357085"/>
                <a:gd name="connsiteX1" fmla="*/ 0 w 3320143"/>
                <a:gd name="connsiteY1" fmla="*/ 1357085 h 1357085"/>
              </a:gdLst>
              <a:ahLst/>
              <a:cxnLst>
                <a:cxn ang="0">
                  <a:pos x="connsiteX0" y="connsiteY0"/>
                </a:cxn>
                <a:cxn ang="0">
                  <a:pos x="connsiteX1" y="connsiteY1"/>
                </a:cxn>
              </a:cxnLst>
              <a:rect l="l" t="t" r="r" b="b"/>
              <a:pathLst>
                <a:path w="3320143" h="1357085">
                  <a:moveTo>
                    <a:pt x="3320143" y="0"/>
                  </a:moveTo>
                  <a:cubicBezTo>
                    <a:pt x="2133600" y="263676"/>
                    <a:pt x="1135743" y="1151466"/>
                    <a:pt x="0" y="1357085"/>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34" name="Oval 33"/>
          <p:cNvSpPr/>
          <p:nvPr userDrawn="1"/>
        </p:nvSpPr>
        <p:spPr>
          <a:xfrm>
            <a:off x="1917598" y="6114336"/>
            <a:ext cx="81045" cy="81034"/>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5" name="Oval 34"/>
          <p:cNvSpPr/>
          <p:nvPr userDrawn="1"/>
        </p:nvSpPr>
        <p:spPr>
          <a:xfrm>
            <a:off x="6499223" y="5921675"/>
            <a:ext cx="81045" cy="81034"/>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6" name="Oval 35"/>
          <p:cNvSpPr/>
          <p:nvPr userDrawn="1"/>
        </p:nvSpPr>
        <p:spPr>
          <a:xfrm>
            <a:off x="1873302" y="3411078"/>
            <a:ext cx="131374" cy="131355"/>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7" name="Oval 36"/>
          <p:cNvSpPr/>
          <p:nvPr userDrawn="1"/>
        </p:nvSpPr>
        <p:spPr>
          <a:xfrm>
            <a:off x="889353" y="6226036"/>
            <a:ext cx="131374" cy="131355"/>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8" name="Oval 37"/>
          <p:cNvSpPr/>
          <p:nvPr userDrawn="1"/>
        </p:nvSpPr>
        <p:spPr>
          <a:xfrm>
            <a:off x="1408900" y="3273190"/>
            <a:ext cx="131374" cy="131355"/>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9" name="Oval 38"/>
          <p:cNvSpPr/>
          <p:nvPr userDrawn="1"/>
        </p:nvSpPr>
        <p:spPr>
          <a:xfrm>
            <a:off x="1608958" y="753121"/>
            <a:ext cx="70522" cy="7051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0" name="Oval 39"/>
          <p:cNvSpPr/>
          <p:nvPr userDrawn="1"/>
        </p:nvSpPr>
        <p:spPr>
          <a:xfrm>
            <a:off x="1070208" y="6571690"/>
            <a:ext cx="159141" cy="159119"/>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1" name="Oval 40"/>
          <p:cNvSpPr/>
          <p:nvPr userDrawn="1"/>
        </p:nvSpPr>
        <p:spPr>
          <a:xfrm>
            <a:off x="1826913" y="2843541"/>
            <a:ext cx="159141" cy="159119"/>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2" name="Oval 41"/>
          <p:cNvSpPr/>
          <p:nvPr userDrawn="1"/>
        </p:nvSpPr>
        <p:spPr>
          <a:xfrm>
            <a:off x="3109951" y="2954331"/>
            <a:ext cx="159141" cy="159119"/>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43" name="Group 42"/>
          <p:cNvGrpSpPr/>
          <p:nvPr userDrawn="1"/>
        </p:nvGrpSpPr>
        <p:grpSpPr>
          <a:xfrm rot="5400000">
            <a:off x="-2137247" y="1750949"/>
            <a:ext cx="5249622" cy="1720720"/>
            <a:chOff x="-32657" y="4691730"/>
            <a:chExt cx="6625100" cy="2804185"/>
          </a:xfrm>
        </p:grpSpPr>
        <p:sp>
          <p:nvSpPr>
            <p:cNvPr id="44" name="Freeform: Shape 43"/>
            <p:cNvSpPr/>
            <p:nvPr/>
          </p:nvSpPr>
          <p:spPr>
            <a:xfrm>
              <a:off x="-32657" y="4691730"/>
              <a:ext cx="6625100" cy="268716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5100" h="2687163">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1378" y="795545"/>
                    <a:pt x="6074228" y="928927"/>
                  </a:cubicBezTo>
                  <a:cubicBezTo>
                    <a:pt x="6247078" y="1062309"/>
                    <a:pt x="6476630" y="2043394"/>
                    <a:pt x="6625100" y="268716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5" name="Freeform: Shape 44"/>
            <p:cNvSpPr/>
            <p:nvPr/>
          </p:nvSpPr>
          <p:spPr>
            <a:xfrm>
              <a:off x="-32656" y="5183779"/>
              <a:ext cx="6586180" cy="221187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6180" h="2518602">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07865" y="823638"/>
                    <a:pt x="6074228" y="928927"/>
                  </a:cubicBezTo>
                  <a:cubicBezTo>
                    <a:pt x="6240591" y="1034216"/>
                    <a:pt x="6437710" y="1874833"/>
                    <a:pt x="6586180" y="25186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6" name="Freeform: Shape 45"/>
            <p:cNvSpPr/>
            <p:nvPr/>
          </p:nvSpPr>
          <p:spPr>
            <a:xfrm>
              <a:off x="-32657" y="5939971"/>
              <a:ext cx="6527800" cy="147613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7800" h="2282384">
                  <a:moveTo>
                    <a:pt x="0" y="1190184"/>
                  </a:moveTo>
                  <a:cubicBezTo>
                    <a:pt x="255209" y="1626822"/>
                    <a:pt x="510419" y="2063461"/>
                    <a:pt x="765628" y="1865099"/>
                  </a:cubicBezTo>
                  <a:cubicBezTo>
                    <a:pt x="1020837" y="1666737"/>
                    <a:pt x="1302052" y="-5430"/>
                    <a:pt x="1531257" y="13"/>
                  </a:cubicBezTo>
                  <a:cubicBezTo>
                    <a:pt x="1760462" y="5456"/>
                    <a:pt x="1928585" y="1764104"/>
                    <a:pt x="2140857" y="1897756"/>
                  </a:cubicBezTo>
                  <a:cubicBezTo>
                    <a:pt x="2353129" y="2031408"/>
                    <a:pt x="2613177" y="810394"/>
                    <a:pt x="2804886" y="801927"/>
                  </a:cubicBezTo>
                  <a:cubicBezTo>
                    <a:pt x="2996595" y="793460"/>
                    <a:pt x="3132667" y="1768337"/>
                    <a:pt x="3291114" y="1846956"/>
                  </a:cubicBezTo>
                  <a:cubicBezTo>
                    <a:pt x="3449561" y="1925575"/>
                    <a:pt x="3625547" y="1287550"/>
                    <a:pt x="3755571" y="1273641"/>
                  </a:cubicBezTo>
                  <a:cubicBezTo>
                    <a:pt x="3885595" y="1259732"/>
                    <a:pt x="3952724" y="1909247"/>
                    <a:pt x="4071257" y="1763499"/>
                  </a:cubicBezTo>
                  <a:cubicBezTo>
                    <a:pt x="4189790" y="1617752"/>
                    <a:pt x="4335538" y="466889"/>
                    <a:pt x="4466771" y="399156"/>
                  </a:cubicBezTo>
                  <a:cubicBezTo>
                    <a:pt x="4598004" y="331423"/>
                    <a:pt x="4744962" y="1299042"/>
                    <a:pt x="4858657" y="1357099"/>
                  </a:cubicBezTo>
                  <a:cubicBezTo>
                    <a:pt x="4972352" y="1415156"/>
                    <a:pt x="5027386" y="659204"/>
                    <a:pt x="5148943" y="747499"/>
                  </a:cubicBezTo>
                  <a:cubicBezTo>
                    <a:pt x="5270500" y="835794"/>
                    <a:pt x="5433786" y="1856632"/>
                    <a:pt x="5588000" y="1886870"/>
                  </a:cubicBezTo>
                  <a:cubicBezTo>
                    <a:pt x="5742214" y="1917108"/>
                    <a:pt x="5917595" y="863008"/>
                    <a:pt x="6074228" y="928927"/>
                  </a:cubicBezTo>
                  <a:cubicBezTo>
                    <a:pt x="6230861" y="994846"/>
                    <a:pt x="6379330" y="1638615"/>
                    <a:pt x="6527800"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7" name="Freeform: Shape 46"/>
            <p:cNvSpPr/>
            <p:nvPr/>
          </p:nvSpPr>
          <p:spPr>
            <a:xfrm>
              <a:off x="732971" y="6452314"/>
              <a:ext cx="5762172" cy="1043601"/>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2172" h="2282384">
                  <a:moveTo>
                    <a:pt x="0" y="1865099"/>
                  </a:moveTo>
                  <a:cubicBezTo>
                    <a:pt x="255209" y="1666737"/>
                    <a:pt x="536424" y="-5430"/>
                    <a:pt x="765629" y="13"/>
                  </a:cubicBezTo>
                  <a:cubicBezTo>
                    <a:pt x="994834" y="5456"/>
                    <a:pt x="1162957" y="1764104"/>
                    <a:pt x="1375229" y="1897756"/>
                  </a:cubicBezTo>
                  <a:cubicBezTo>
                    <a:pt x="1587501" y="2031408"/>
                    <a:pt x="1847549" y="810394"/>
                    <a:pt x="2039258" y="801927"/>
                  </a:cubicBezTo>
                  <a:cubicBezTo>
                    <a:pt x="2230967" y="793460"/>
                    <a:pt x="2367039" y="1768337"/>
                    <a:pt x="2525486" y="1846956"/>
                  </a:cubicBezTo>
                  <a:cubicBezTo>
                    <a:pt x="2683933" y="1925575"/>
                    <a:pt x="2859919" y="1287550"/>
                    <a:pt x="2989943" y="1273641"/>
                  </a:cubicBezTo>
                  <a:cubicBezTo>
                    <a:pt x="3119967" y="1259732"/>
                    <a:pt x="3187096" y="1909247"/>
                    <a:pt x="3305629" y="1763499"/>
                  </a:cubicBezTo>
                  <a:cubicBezTo>
                    <a:pt x="3424162" y="1617752"/>
                    <a:pt x="3569910" y="466889"/>
                    <a:pt x="3701143" y="399156"/>
                  </a:cubicBezTo>
                  <a:cubicBezTo>
                    <a:pt x="3832376" y="331423"/>
                    <a:pt x="3979334" y="1299042"/>
                    <a:pt x="4093029" y="1357099"/>
                  </a:cubicBezTo>
                  <a:cubicBezTo>
                    <a:pt x="4206724" y="1415156"/>
                    <a:pt x="4261758" y="659204"/>
                    <a:pt x="4383315" y="747499"/>
                  </a:cubicBezTo>
                  <a:cubicBezTo>
                    <a:pt x="4504872" y="835794"/>
                    <a:pt x="4668158" y="1856632"/>
                    <a:pt x="4822372" y="1886870"/>
                  </a:cubicBezTo>
                  <a:cubicBezTo>
                    <a:pt x="4976586" y="1917108"/>
                    <a:pt x="5151967" y="863008"/>
                    <a:pt x="5308600" y="928927"/>
                  </a:cubicBezTo>
                  <a:cubicBezTo>
                    <a:pt x="5465233" y="994846"/>
                    <a:pt x="5613702" y="1638615"/>
                    <a:pt x="5762172" y="2282384"/>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48" name="Group 47"/>
          <p:cNvGrpSpPr/>
          <p:nvPr userDrawn="1"/>
        </p:nvGrpSpPr>
        <p:grpSpPr>
          <a:xfrm rot="4500000">
            <a:off x="748325" y="1574007"/>
            <a:ext cx="1419718" cy="3506462"/>
            <a:chOff x="1113971" y="3497757"/>
            <a:chExt cx="1150258" cy="3142530"/>
          </a:xfrm>
        </p:grpSpPr>
        <p:sp>
          <p:nvSpPr>
            <p:cNvPr id="49" name="Freeform: Shape 48"/>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0" name="Freeform: Shape 49"/>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1" name="Freeform: Shape 50"/>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2" name="Freeform: Shape 51"/>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53" name="Group 52"/>
          <p:cNvGrpSpPr/>
          <p:nvPr userDrawn="1"/>
        </p:nvGrpSpPr>
        <p:grpSpPr>
          <a:xfrm rot="15300000" flipH="1">
            <a:off x="10937140" y="-312937"/>
            <a:ext cx="1622106" cy="2160773"/>
            <a:chOff x="1113971" y="3497757"/>
            <a:chExt cx="1150258" cy="3142530"/>
          </a:xfrm>
        </p:grpSpPr>
        <p:sp>
          <p:nvSpPr>
            <p:cNvPr id="54" name="Freeform: Shape 53"/>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5" name="Freeform: Shape 54"/>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6" name="Freeform: Shape 55"/>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7" name="Freeform: Shape 56"/>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58" name="Oval 57"/>
          <p:cNvSpPr/>
          <p:nvPr userDrawn="1"/>
        </p:nvSpPr>
        <p:spPr>
          <a:xfrm>
            <a:off x="2259271" y="696939"/>
            <a:ext cx="70522" cy="70512"/>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9" name="Oval 58"/>
          <p:cNvSpPr/>
          <p:nvPr userDrawn="1"/>
        </p:nvSpPr>
        <p:spPr>
          <a:xfrm>
            <a:off x="2701376" y="683075"/>
            <a:ext cx="52413" cy="52406"/>
          </a:xfrm>
          <a:prstGeom prst="ellipse">
            <a:avLst/>
          </a:prstGeom>
          <a:solidFill>
            <a:schemeClr val="bg1">
              <a:alpha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60" name="Group 59"/>
          <p:cNvGrpSpPr/>
          <p:nvPr userDrawn="1"/>
        </p:nvGrpSpPr>
        <p:grpSpPr>
          <a:xfrm>
            <a:off x="5871515" y="2347330"/>
            <a:ext cx="3977258" cy="1215516"/>
            <a:chOff x="5756093" y="2301512"/>
            <a:chExt cx="3899073" cy="1191791"/>
          </a:xfrm>
        </p:grpSpPr>
        <p:sp>
          <p:nvSpPr>
            <p:cNvPr id="61" name="Oval 60"/>
            <p:cNvSpPr/>
            <p:nvPr/>
          </p:nvSpPr>
          <p:spPr>
            <a:xfrm>
              <a:off x="8266386" y="2347545"/>
              <a:ext cx="254716" cy="254716"/>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2" name="Oval 61"/>
            <p:cNvSpPr/>
            <p:nvPr/>
          </p:nvSpPr>
          <p:spPr>
            <a:xfrm>
              <a:off x="6326273" y="2776652"/>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3" name="Oval 62"/>
            <p:cNvSpPr/>
            <p:nvPr/>
          </p:nvSpPr>
          <p:spPr>
            <a:xfrm>
              <a:off x="7275317" y="256960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4" name="Oval 63"/>
            <p:cNvSpPr/>
            <p:nvPr/>
          </p:nvSpPr>
          <p:spPr>
            <a:xfrm>
              <a:off x="6676654" y="2855918"/>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5" name="Oval 64"/>
            <p:cNvSpPr/>
            <p:nvPr/>
          </p:nvSpPr>
          <p:spPr>
            <a:xfrm>
              <a:off x="7021860" y="276232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6" name="Oval 65"/>
            <p:cNvSpPr/>
            <p:nvPr/>
          </p:nvSpPr>
          <p:spPr>
            <a:xfrm>
              <a:off x="9150042" y="311374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7" name="Oval 66"/>
            <p:cNvSpPr/>
            <p:nvPr/>
          </p:nvSpPr>
          <p:spPr>
            <a:xfrm>
              <a:off x="7521113" y="2409075"/>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8" name="Oval 67"/>
            <p:cNvSpPr/>
            <p:nvPr/>
          </p:nvSpPr>
          <p:spPr>
            <a:xfrm>
              <a:off x="8821654" y="2895644"/>
              <a:ext cx="128791" cy="128791"/>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9" name="Oval 68"/>
            <p:cNvSpPr/>
            <p:nvPr/>
          </p:nvSpPr>
          <p:spPr>
            <a:xfrm>
              <a:off x="7911267" y="2301512"/>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0" name="Oval 69"/>
            <p:cNvSpPr/>
            <p:nvPr/>
          </p:nvSpPr>
          <p:spPr>
            <a:xfrm>
              <a:off x="8622432" y="2646039"/>
              <a:ext cx="156013" cy="156013"/>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1" name="Oval 70"/>
            <p:cNvSpPr/>
            <p:nvPr/>
          </p:nvSpPr>
          <p:spPr>
            <a:xfrm>
              <a:off x="6046050" y="269839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2" name="Oval 71"/>
            <p:cNvSpPr/>
            <p:nvPr/>
          </p:nvSpPr>
          <p:spPr>
            <a:xfrm>
              <a:off x="5756093" y="2768856"/>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3" name="Oval 72"/>
            <p:cNvSpPr/>
            <p:nvPr/>
          </p:nvSpPr>
          <p:spPr>
            <a:xfrm>
              <a:off x="9364414" y="3258175"/>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74" name="Oval 73"/>
            <p:cNvSpPr/>
            <p:nvPr/>
          </p:nvSpPr>
          <p:spPr>
            <a:xfrm>
              <a:off x="9609447" y="3447584"/>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75" name="Group 74"/>
          <p:cNvGrpSpPr/>
          <p:nvPr userDrawn="1"/>
        </p:nvGrpSpPr>
        <p:grpSpPr>
          <a:xfrm rot="900000">
            <a:off x="9443291" y="3040404"/>
            <a:ext cx="3506768" cy="4853177"/>
            <a:chOff x="9385524" y="2790411"/>
            <a:chExt cx="3437832" cy="4758449"/>
          </a:xfrm>
        </p:grpSpPr>
        <p:sp>
          <p:nvSpPr>
            <p:cNvPr id="76" name="Freeform: Shape 75"/>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77" name="Group 76"/>
            <p:cNvGrpSpPr/>
            <p:nvPr/>
          </p:nvGrpSpPr>
          <p:grpSpPr>
            <a:xfrm>
              <a:off x="9659552" y="2944459"/>
              <a:ext cx="3163804" cy="4604401"/>
              <a:chOff x="9659552" y="2944459"/>
              <a:chExt cx="3163804" cy="4604401"/>
            </a:xfrm>
          </p:grpSpPr>
          <p:sp>
            <p:nvSpPr>
              <p:cNvPr id="78" name="Oval 77"/>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79" name="Group 78"/>
              <p:cNvGrpSpPr/>
              <p:nvPr/>
            </p:nvGrpSpPr>
            <p:grpSpPr>
              <a:xfrm>
                <a:off x="10171356" y="3779500"/>
                <a:ext cx="468086" cy="468086"/>
                <a:chOff x="3766458" y="4912364"/>
                <a:chExt cx="468086" cy="468086"/>
              </a:xfrm>
            </p:grpSpPr>
            <p:sp>
              <p:nvSpPr>
                <p:cNvPr id="103" name="Oval 102"/>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4" name="Oval 103"/>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5" name="Oval 104"/>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80" name="Oval 79"/>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1" name="Oval 80"/>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2" name="Oval 81"/>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3" name="Oval 82"/>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4" name="Oval 83"/>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5" name="Oval 84"/>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6" name="Oval 85"/>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87" name="Freeform: Shape 86"/>
              <p:cNvSpPr/>
              <p:nvPr/>
            </p:nvSpPr>
            <p:spPr>
              <a:xfrm rot="1859816">
                <a:off x="9942109" y="3114447"/>
                <a:ext cx="1657518" cy="3705100"/>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417" h="3497943">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cubicBezTo>
                      <a:pt x="1078002" y="3406624"/>
                      <a:pt x="1217702" y="3452283"/>
                      <a:pt x="1357402" y="3497943"/>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88" name="Group 87"/>
              <p:cNvGrpSpPr/>
              <p:nvPr/>
            </p:nvGrpSpPr>
            <p:grpSpPr>
              <a:xfrm>
                <a:off x="9659552" y="6255370"/>
                <a:ext cx="511804" cy="511804"/>
                <a:chOff x="3766458" y="4912364"/>
                <a:chExt cx="468086" cy="468086"/>
              </a:xfrm>
            </p:grpSpPr>
            <p:sp>
              <p:nvSpPr>
                <p:cNvPr id="100" name="Oval 99"/>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1" name="Oval 100"/>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2" name="Oval 101"/>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89" name="Oval 88"/>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90" name="Group 89"/>
              <p:cNvGrpSpPr/>
              <p:nvPr/>
            </p:nvGrpSpPr>
            <p:grpSpPr>
              <a:xfrm rot="18900000" flipH="1">
                <a:off x="9997674" y="4364464"/>
                <a:ext cx="1590444" cy="3184396"/>
                <a:chOff x="1113971" y="3497757"/>
                <a:chExt cx="1150258" cy="3142530"/>
              </a:xfrm>
            </p:grpSpPr>
            <p:sp>
              <p:nvSpPr>
                <p:cNvPr id="96" name="Freeform: Shape 95"/>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7" name="Freeform: Shape 96"/>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8" name="Freeform: Shape 97"/>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9" name="Freeform: Shape 98"/>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91" name="Group 90"/>
              <p:cNvGrpSpPr/>
              <p:nvPr/>
            </p:nvGrpSpPr>
            <p:grpSpPr>
              <a:xfrm rot="7200000" flipH="1" flipV="1">
                <a:off x="10907040" y="2618587"/>
                <a:ext cx="1590444" cy="2242188"/>
                <a:chOff x="1113971" y="3497757"/>
                <a:chExt cx="1150258" cy="3142530"/>
              </a:xfrm>
            </p:grpSpPr>
            <p:sp>
              <p:nvSpPr>
                <p:cNvPr id="92" name="Freeform: Shape 9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3" name="Freeform: Shape 9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4" name="Freeform: Shape 9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95" name="Freeform: Shape 9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grpSp>
      <p:grpSp>
        <p:nvGrpSpPr>
          <p:cNvPr id="106" name="Group 105"/>
          <p:cNvGrpSpPr/>
          <p:nvPr userDrawn="1"/>
        </p:nvGrpSpPr>
        <p:grpSpPr>
          <a:xfrm>
            <a:off x="1506307" y="1547366"/>
            <a:ext cx="3671193" cy="1121978"/>
            <a:chOff x="5756093" y="2301512"/>
            <a:chExt cx="3899073" cy="1191791"/>
          </a:xfrm>
          <a:solidFill>
            <a:schemeClr val="bg1">
              <a:alpha val="30000"/>
            </a:schemeClr>
          </a:solidFill>
        </p:grpSpPr>
        <p:sp>
          <p:nvSpPr>
            <p:cNvPr id="107" name="Oval 106"/>
            <p:cNvSpPr/>
            <p:nvPr/>
          </p:nvSpPr>
          <p:spPr>
            <a:xfrm>
              <a:off x="8266386" y="2347545"/>
              <a:ext cx="254716" cy="254716"/>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8" name="Oval 107"/>
            <p:cNvSpPr/>
            <p:nvPr/>
          </p:nvSpPr>
          <p:spPr>
            <a:xfrm>
              <a:off x="6326273" y="2776652"/>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9" name="Oval 108"/>
            <p:cNvSpPr/>
            <p:nvPr/>
          </p:nvSpPr>
          <p:spPr>
            <a:xfrm>
              <a:off x="7275317" y="256960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0" name="Oval 109"/>
            <p:cNvSpPr/>
            <p:nvPr/>
          </p:nvSpPr>
          <p:spPr>
            <a:xfrm>
              <a:off x="6676654" y="2855918"/>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1" name="Oval 110"/>
            <p:cNvSpPr/>
            <p:nvPr/>
          </p:nvSpPr>
          <p:spPr>
            <a:xfrm>
              <a:off x="7021860" y="276232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2" name="Oval 111"/>
            <p:cNvSpPr/>
            <p:nvPr/>
          </p:nvSpPr>
          <p:spPr>
            <a:xfrm>
              <a:off x="9150042" y="3113746"/>
              <a:ext cx="79452" cy="79452"/>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3" name="Oval 112"/>
            <p:cNvSpPr/>
            <p:nvPr/>
          </p:nvSpPr>
          <p:spPr>
            <a:xfrm>
              <a:off x="7521113" y="2409075"/>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4" name="Oval 113"/>
            <p:cNvSpPr/>
            <p:nvPr/>
          </p:nvSpPr>
          <p:spPr>
            <a:xfrm>
              <a:off x="8821654" y="2895644"/>
              <a:ext cx="128791" cy="128791"/>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5" name="Oval 114"/>
            <p:cNvSpPr/>
            <p:nvPr/>
          </p:nvSpPr>
          <p:spPr>
            <a:xfrm>
              <a:off x="7911267" y="2301512"/>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6" name="Oval 115"/>
            <p:cNvSpPr/>
            <p:nvPr/>
          </p:nvSpPr>
          <p:spPr>
            <a:xfrm>
              <a:off x="8622432" y="2646039"/>
              <a:ext cx="156013" cy="156013"/>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7" name="Oval 116"/>
            <p:cNvSpPr/>
            <p:nvPr/>
          </p:nvSpPr>
          <p:spPr>
            <a:xfrm>
              <a:off x="6046050" y="269839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8" name="Oval 117"/>
            <p:cNvSpPr/>
            <p:nvPr/>
          </p:nvSpPr>
          <p:spPr>
            <a:xfrm>
              <a:off x="5756093" y="2768856"/>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9" name="Oval 118"/>
            <p:cNvSpPr/>
            <p:nvPr/>
          </p:nvSpPr>
          <p:spPr>
            <a:xfrm>
              <a:off x="9364414" y="3258175"/>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0" name="Oval 119"/>
            <p:cNvSpPr/>
            <p:nvPr/>
          </p:nvSpPr>
          <p:spPr>
            <a:xfrm>
              <a:off x="9609447" y="3447584"/>
              <a:ext cx="45719" cy="45719"/>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21" name="Group 120"/>
          <p:cNvGrpSpPr/>
          <p:nvPr userDrawn="1"/>
        </p:nvGrpSpPr>
        <p:grpSpPr>
          <a:xfrm rot="4480905">
            <a:off x="-196861" y="3545147"/>
            <a:ext cx="3506270" cy="4853866"/>
            <a:chOff x="9385524" y="2790411"/>
            <a:chExt cx="3437832" cy="4758449"/>
          </a:xfrm>
        </p:grpSpPr>
        <p:sp>
          <p:nvSpPr>
            <p:cNvPr id="122" name="Freeform: Shape 121"/>
            <p:cNvSpPr/>
            <p:nvPr/>
          </p:nvSpPr>
          <p:spPr>
            <a:xfrm rot="1859816">
              <a:off x="9385524" y="2790411"/>
              <a:ext cx="2012192" cy="3930693"/>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406051 w 1406051"/>
                <a:gd name="connsiteY0" fmla="*/ 0 h 3542949"/>
                <a:gd name="connsiteX1" fmla="*/ 660717 w 1406051"/>
                <a:gd name="connsiteY1" fmla="*/ 299006 h 3542949"/>
                <a:gd name="connsiteX2" fmla="*/ 1299345 w 1406051"/>
                <a:gd name="connsiteY2" fmla="*/ 680006 h 3542949"/>
                <a:gd name="connsiteX3" fmla="*/ 317 w 1406051"/>
                <a:gd name="connsiteY3" fmla="*/ 1202520 h 3542949"/>
                <a:gd name="connsiteX4" fmla="*/ 1168717 w 1406051"/>
                <a:gd name="connsiteY4" fmla="*/ 2073377 h 3542949"/>
                <a:gd name="connsiteX5" fmla="*/ 504688 w 1406051"/>
                <a:gd name="connsiteY5" fmla="*/ 2675720 h 3542949"/>
                <a:gd name="connsiteX6" fmla="*/ 1379174 w 1406051"/>
                <a:gd name="connsiteY6" fmla="*/ 3111149 h 3542949"/>
                <a:gd name="connsiteX7" fmla="*/ 1081631 w 1406051"/>
                <a:gd name="connsiteY7" fmla="*/ 3379663 h 3542949"/>
                <a:gd name="connsiteX8" fmla="*/ 1357402 w 1406051"/>
                <a:gd name="connsiteY8" fmla="*/ 3542949 h 3542949"/>
                <a:gd name="connsiteX0" fmla="*/ 1406051 w 1442185"/>
                <a:gd name="connsiteY0" fmla="*/ 0 h 3633781"/>
                <a:gd name="connsiteX1" fmla="*/ 660717 w 1442185"/>
                <a:gd name="connsiteY1" fmla="*/ 299006 h 3633781"/>
                <a:gd name="connsiteX2" fmla="*/ 1299345 w 1442185"/>
                <a:gd name="connsiteY2" fmla="*/ 680006 h 3633781"/>
                <a:gd name="connsiteX3" fmla="*/ 317 w 1442185"/>
                <a:gd name="connsiteY3" fmla="*/ 1202520 h 3633781"/>
                <a:gd name="connsiteX4" fmla="*/ 1168717 w 1442185"/>
                <a:gd name="connsiteY4" fmla="*/ 2073377 h 3633781"/>
                <a:gd name="connsiteX5" fmla="*/ 504688 w 1442185"/>
                <a:gd name="connsiteY5" fmla="*/ 2675720 h 3633781"/>
                <a:gd name="connsiteX6" fmla="*/ 1379174 w 1442185"/>
                <a:gd name="connsiteY6" fmla="*/ 3111149 h 3633781"/>
                <a:gd name="connsiteX7" fmla="*/ 1081631 w 1442185"/>
                <a:gd name="connsiteY7" fmla="*/ 3379663 h 3633781"/>
                <a:gd name="connsiteX8" fmla="*/ 1442185 w 1442185"/>
                <a:gd name="connsiteY8" fmla="*/ 3633781 h 363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185" h="3633781">
                  <a:moveTo>
                    <a:pt x="1406051" y="0"/>
                  </a:moveTo>
                  <a:cubicBezTo>
                    <a:pt x="1116975" y="74083"/>
                    <a:pt x="678501" y="185672"/>
                    <a:pt x="660717" y="299006"/>
                  </a:cubicBezTo>
                  <a:cubicBezTo>
                    <a:pt x="642933" y="412340"/>
                    <a:pt x="1409412" y="529420"/>
                    <a:pt x="1299345" y="680006"/>
                  </a:cubicBezTo>
                  <a:cubicBezTo>
                    <a:pt x="1189278" y="830592"/>
                    <a:pt x="22088" y="970292"/>
                    <a:pt x="317" y="1202520"/>
                  </a:cubicBezTo>
                  <a:cubicBezTo>
                    <a:pt x="-21454" y="1434748"/>
                    <a:pt x="1084655" y="1827844"/>
                    <a:pt x="1168717" y="2073377"/>
                  </a:cubicBezTo>
                  <a:cubicBezTo>
                    <a:pt x="1252779" y="2318910"/>
                    <a:pt x="469612" y="2502758"/>
                    <a:pt x="504688" y="2675720"/>
                  </a:cubicBezTo>
                  <a:cubicBezTo>
                    <a:pt x="539764" y="2848682"/>
                    <a:pt x="1283017" y="2993825"/>
                    <a:pt x="1379174" y="3111149"/>
                  </a:cubicBezTo>
                  <a:cubicBezTo>
                    <a:pt x="1475331" y="3228473"/>
                    <a:pt x="1071129" y="3292558"/>
                    <a:pt x="1081631" y="3379663"/>
                  </a:cubicBezTo>
                  <a:cubicBezTo>
                    <a:pt x="1092133" y="3466768"/>
                    <a:pt x="1302485" y="3588121"/>
                    <a:pt x="1442185" y="3633781"/>
                  </a:cubicBezTo>
                </a:path>
              </a:pathLst>
            </a:custGeom>
            <a:noFill/>
            <a:ln>
              <a:solidFill>
                <a:schemeClr val="bg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123" name="Group 122"/>
            <p:cNvGrpSpPr/>
            <p:nvPr/>
          </p:nvGrpSpPr>
          <p:grpSpPr>
            <a:xfrm>
              <a:off x="9659552" y="2944459"/>
              <a:ext cx="3163804" cy="4604401"/>
              <a:chOff x="9659552" y="2944459"/>
              <a:chExt cx="3163804" cy="4604401"/>
            </a:xfrm>
          </p:grpSpPr>
          <p:sp>
            <p:nvSpPr>
              <p:cNvPr id="124" name="Oval 123"/>
              <p:cNvSpPr/>
              <p:nvPr/>
            </p:nvSpPr>
            <p:spPr>
              <a:xfrm>
                <a:off x="10823866" y="3987711"/>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125" name="Group 124"/>
              <p:cNvGrpSpPr/>
              <p:nvPr/>
            </p:nvGrpSpPr>
            <p:grpSpPr>
              <a:xfrm>
                <a:off x="10171356" y="3779500"/>
                <a:ext cx="468086" cy="468086"/>
                <a:chOff x="3766458" y="4912364"/>
                <a:chExt cx="468086" cy="468086"/>
              </a:xfrm>
            </p:grpSpPr>
            <p:sp>
              <p:nvSpPr>
                <p:cNvPr id="149" name="Oval 148"/>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0" name="Oval 149"/>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1" name="Oval 150"/>
                <p:cNvSpPr/>
                <p:nvPr/>
              </p:nvSpPr>
              <p:spPr>
                <a:xfrm>
                  <a:off x="3959681" y="5105587"/>
                  <a:ext cx="81640" cy="81640"/>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126" name="Oval 125"/>
              <p:cNvSpPr/>
              <p:nvPr/>
            </p:nvSpPr>
            <p:spPr>
              <a:xfrm>
                <a:off x="11273865" y="4127326"/>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7" name="Oval 126"/>
              <p:cNvSpPr/>
              <p:nvPr/>
            </p:nvSpPr>
            <p:spPr>
              <a:xfrm>
                <a:off x="10545821" y="4457906"/>
                <a:ext cx="79452" cy="79452"/>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8" name="Oval 127"/>
              <p:cNvSpPr/>
              <p:nvPr/>
            </p:nvSpPr>
            <p:spPr>
              <a:xfrm>
                <a:off x="10739111" y="4778511"/>
                <a:ext cx="79452" cy="79452"/>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9" name="Oval 128"/>
              <p:cNvSpPr/>
              <p:nvPr/>
            </p:nvSpPr>
            <p:spPr>
              <a:xfrm>
                <a:off x="10936920" y="5102324"/>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0" name="Oval 129"/>
              <p:cNvSpPr/>
              <p:nvPr/>
            </p:nvSpPr>
            <p:spPr>
              <a:xfrm>
                <a:off x="11707992" y="426527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1" name="Oval 130"/>
              <p:cNvSpPr/>
              <p:nvPr/>
            </p:nvSpPr>
            <p:spPr>
              <a:xfrm>
                <a:off x="11957613" y="4161059"/>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2" name="Oval 131"/>
              <p:cNvSpPr/>
              <p:nvPr/>
            </p:nvSpPr>
            <p:spPr>
              <a:xfrm>
                <a:off x="11057753" y="5351715"/>
                <a:ext cx="45719" cy="45719"/>
              </a:xfrm>
              <a:prstGeom prst="ellipse">
                <a:avLst/>
              </a:prstGeom>
              <a:solidFill>
                <a:schemeClr val="bg1">
                  <a:alpha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3" name="Freeform: Shape 132"/>
              <p:cNvSpPr/>
              <p:nvPr/>
            </p:nvSpPr>
            <p:spPr>
              <a:xfrm rot="1859816">
                <a:off x="9986645" y="3126797"/>
                <a:ext cx="1657518" cy="3532144"/>
              </a:xfrm>
              <a:custGeom>
                <a:avLst/>
                <a:gdLst>
                  <a:gd name="connsiteX0" fmla="*/ 1226774 w 1394417"/>
                  <a:gd name="connsiteY0" fmla="*/ 0 h 3497943"/>
                  <a:gd name="connsiteX1" fmla="*/ 660717 w 1394417"/>
                  <a:gd name="connsiteY1" fmla="*/ 254000 h 3497943"/>
                  <a:gd name="connsiteX2" fmla="*/ 1299345 w 1394417"/>
                  <a:gd name="connsiteY2" fmla="*/ 635000 h 3497943"/>
                  <a:gd name="connsiteX3" fmla="*/ 317 w 1394417"/>
                  <a:gd name="connsiteY3" fmla="*/ 1157514 h 3497943"/>
                  <a:gd name="connsiteX4" fmla="*/ 1168717 w 1394417"/>
                  <a:gd name="connsiteY4" fmla="*/ 2028371 h 3497943"/>
                  <a:gd name="connsiteX5" fmla="*/ 504688 w 1394417"/>
                  <a:gd name="connsiteY5" fmla="*/ 2630714 h 3497943"/>
                  <a:gd name="connsiteX6" fmla="*/ 1379174 w 1394417"/>
                  <a:gd name="connsiteY6" fmla="*/ 3066143 h 3497943"/>
                  <a:gd name="connsiteX7" fmla="*/ 1081631 w 1394417"/>
                  <a:gd name="connsiteY7" fmla="*/ 3334657 h 3497943"/>
                  <a:gd name="connsiteX8" fmla="*/ 1357402 w 1394417"/>
                  <a:gd name="connsiteY8" fmla="*/ 3497943 h 3497943"/>
                  <a:gd name="connsiteX0" fmla="*/ 1226774 w 1394417"/>
                  <a:gd name="connsiteY0" fmla="*/ 0 h 3334657"/>
                  <a:gd name="connsiteX1" fmla="*/ 660717 w 1394417"/>
                  <a:gd name="connsiteY1" fmla="*/ 254000 h 3334657"/>
                  <a:gd name="connsiteX2" fmla="*/ 1299345 w 1394417"/>
                  <a:gd name="connsiteY2" fmla="*/ 635000 h 3334657"/>
                  <a:gd name="connsiteX3" fmla="*/ 317 w 1394417"/>
                  <a:gd name="connsiteY3" fmla="*/ 1157514 h 3334657"/>
                  <a:gd name="connsiteX4" fmla="*/ 1168717 w 1394417"/>
                  <a:gd name="connsiteY4" fmla="*/ 2028371 h 3334657"/>
                  <a:gd name="connsiteX5" fmla="*/ 504688 w 1394417"/>
                  <a:gd name="connsiteY5" fmla="*/ 2630714 h 3334657"/>
                  <a:gd name="connsiteX6" fmla="*/ 1379174 w 1394417"/>
                  <a:gd name="connsiteY6" fmla="*/ 3066143 h 3334657"/>
                  <a:gd name="connsiteX7" fmla="*/ 1081631 w 1394417"/>
                  <a:gd name="connsiteY7" fmla="*/ 3334657 h 333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17" h="3334657">
                    <a:moveTo>
                      <a:pt x="1226774" y="0"/>
                    </a:moveTo>
                    <a:cubicBezTo>
                      <a:pt x="937698" y="74083"/>
                      <a:pt x="648622" y="148167"/>
                      <a:pt x="660717" y="254000"/>
                    </a:cubicBezTo>
                    <a:cubicBezTo>
                      <a:pt x="672812" y="359833"/>
                      <a:pt x="1409412" y="484414"/>
                      <a:pt x="1299345" y="635000"/>
                    </a:cubicBezTo>
                    <a:cubicBezTo>
                      <a:pt x="1189278" y="785586"/>
                      <a:pt x="22088" y="925286"/>
                      <a:pt x="317" y="1157514"/>
                    </a:cubicBezTo>
                    <a:cubicBezTo>
                      <a:pt x="-21454" y="1389742"/>
                      <a:pt x="1084655" y="1782838"/>
                      <a:pt x="1168717" y="2028371"/>
                    </a:cubicBezTo>
                    <a:cubicBezTo>
                      <a:pt x="1252779" y="2273904"/>
                      <a:pt x="469612" y="2457752"/>
                      <a:pt x="504688" y="2630714"/>
                    </a:cubicBezTo>
                    <a:cubicBezTo>
                      <a:pt x="539764" y="2803676"/>
                      <a:pt x="1283017" y="2948819"/>
                      <a:pt x="1379174" y="3066143"/>
                    </a:cubicBezTo>
                    <a:cubicBezTo>
                      <a:pt x="1475331" y="3183467"/>
                      <a:pt x="1085260" y="3262690"/>
                      <a:pt x="1081631" y="3334657"/>
                    </a:cubicBezTo>
                  </a:path>
                </a:pathLst>
              </a:custGeom>
              <a:noFill/>
              <a:ln>
                <a:solidFill>
                  <a:schemeClr val="bg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134" name="Group 133"/>
              <p:cNvGrpSpPr/>
              <p:nvPr/>
            </p:nvGrpSpPr>
            <p:grpSpPr>
              <a:xfrm>
                <a:off x="9659552" y="6255370"/>
                <a:ext cx="511804" cy="511804"/>
                <a:chOff x="3766458" y="4912364"/>
                <a:chExt cx="468086" cy="468086"/>
              </a:xfrm>
            </p:grpSpPr>
            <p:sp>
              <p:nvSpPr>
                <p:cNvPr id="146" name="Oval 145"/>
                <p:cNvSpPr/>
                <p:nvPr/>
              </p:nvSpPr>
              <p:spPr>
                <a:xfrm>
                  <a:off x="3766458" y="4912364"/>
                  <a:ext cx="468086" cy="468086"/>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7" name="Oval 146"/>
                <p:cNvSpPr/>
                <p:nvPr/>
              </p:nvSpPr>
              <p:spPr>
                <a:xfrm>
                  <a:off x="3860079" y="5005985"/>
                  <a:ext cx="280844" cy="280844"/>
                </a:xfrm>
                <a:prstGeom prst="ellipse">
                  <a:avLst/>
                </a:prstGeom>
                <a:noFill/>
                <a:ln w="28575">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8" name="Oval 147"/>
                <p:cNvSpPr/>
                <p:nvPr/>
              </p:nvSpPr>
              <p:spPr>
                <a:xfrm>
                  <a:off x="3959681" y="5105587"/>
                  <a:ext cx="81640" cy="81640"/>
                </a:xfrm>
                <a:prstGeom prst="ellipse">
                  <a:avLst/>
                </a:prstGeom>
                <a:solidFill>
                  <a:schemeClr val="bg1">
                    <a:alpha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sp>
            <p:nvSpPr>
              <p:cNvPr id="135" name="Oval 134"/>
              <p:cNvSpPr/>
              <p:nvPr/>
            </p:nvSpPr>
            <p:spPr>
              <a:xfrm>
                <a:off x="10019476" y="3733781"/>
                <a:ext cx="45719" cy="45719"/>
              </a:xfrm>
              <a:prstGeom prst="ellipse">
                <a:avLst/>
              </a:prstGeom>
              <a:solidFill>
                <a:schemeClr val="bg1">
                  <a:alpha val="7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136" name="Group 135"/>
              <p:cNvGrpSpPr/>
              <p:nvPr/>
            </p:nvGrpSpPr>
            <p:grpSpPr>
              <a:xfrm rot="18900000" flipH="1">
                <a:off x="9997674" y="4364464"/>
                <a:ext cx="1590444" cy="3184396"/>
                <a:chOff x="1113971" y="3497757"/>
                <a:chExt cx="1150258" cy="3142530"/>
              </a:xfrm>
            </p:grpSpPr>
            <p:sp>
              <p:nvSpPr>
                <p:cNvPr id="142" name="Freeform: Shape 141"/>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3" name="Freeform: Shape 142"/>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4" name="Freeform: Shape 143"/>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5" name="Freeform: Shape 144"/>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37" name="Group 136"/>
              <p:cNvGrpSpPr/>
              <p:nvPr/>
            </p:nvGrpSpPr>
            <p:grpSpPr>
              <a:xfrm rot="7200000" flipH="1" flipV="1">
                <a:off x="10907040" y="2618587"/>
                <a:ext cx="1590444" cy="2242188"/>
                <a:chOff x="1113971" y="3497757"/>
                <a:chExt cx="1150258" cy="3142530"/>
              </a:xfrm>
            </p:grpSpPr>
            <p:sp>
              <p:nvSpPr>
                <p:cNvPr id="138" name="Freeform: Shape 137"/>
                <p:cNvSpPr/>
                <p:nvPr/>
              </p:nvSpPr>
              <p:spPr>
                <a:xfrm>
                  <a:off x="1113971" y="3497944"/>
                  <a:ext cx="1150258"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Lst>
                  <a:ahLst/>
                  <a:cxnLst>
                    <a:cxn ang="0">
                      <a:pos x="connsiteX0" y="connsiteY0"/>
                    </a:cxn>
                    <a:cxn ang="0">
                      <a:pos x="connsiteX1" y="connsiteY1"/>
                    </a:cxn>
                    <a:cxn ang="0">
                      <a:pos x="connsiteX2" y="connsiteY2"/>
                    </a:cxn>
                  </a:cxnLst>
                  <a:rect l="l" t="t" r="r" b="b"/>
                  <a:pathLst>
                    <a:path w="1150258" h="3142343">
                      <a:moveTo>
                        <a:pt x="0" y="3142343"/>
                      </a:moveTo>
                      <a:cubicBezTo>
                        <a:pt x="259745" y="1577521"/>
                        <a:pt x="410633" y="524329"/>
                        <a:pt x="711200" y="0"/>
                      </a:cubicBezTo>
                      <a:cubicBezTo>
                        <a:pt x="732367" y="948871"/>
                        <a:pt x="848784" y="2375807"/>
                        <a:pt x="1150258" y="30661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9" name="Freeform: Shape 138"/>
                <p:cNvSpPr/>
                <p:nvPr/>
              </p:nvSpPr>
              <p:spPr>
                <a:xfrm>
                  <a:off x="1201058" y="3497943"/>
                  <a:ext cx="885371"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 name="connsiteX0" fmla="*/ 0 w 1013223"/>
                    <a:gd name="connsiteY0" fmla="*/ 3142343 h 3142343"/>
                    <a:gd name="connsiteX1" fmla="*/ 711200 w 1013223"/>
                    <a:gd name="connsiteY1" fmla="*/ 0 h 3142343"/>
                    <a:gd name="connsiteX2" fmla="*/ 1013223 w 1013223"/>
                    <a:gd name="connsiteY2" fmla="*/ 3077029 h 3142343"/>
                  </a:gdLst>
                  <a:ahLst/>
                  <a:cxnLst>
                    <a:cxn ang="0">
                      <a:pos x="connsiteX0" y="connsiteY0"/>
                    </a:cxn>
                    <a:cxn ang="0">
                      <a:pos x="connsiteX1" y="connsiteY1"/>
                    </a:cxn>
                    <a:cxn ang="0">
                      <a:pos x="connsiteX2" y="connsiteY2"/>
                    </a:cxn>
                  </a:cxnLst>
                  <a:rect l="l" t="t" r="r" b="b"/>
                  <a:pathLst>
                    <a:path w="1013223" h="3142343">
                      <a:moveTo>
                        <a:pt x="0" y="3142343"/>
                      </a:moveTo>
                      <a:cubicBezTo>
                        <a:pt x="259745" y="1577521"/>
                        <a:pt x="410633" y="524329"/>
                        <a:pt x="711200" y="0"/>
                      </a:cubicBezTo>
                      <a:cubicBezTo>
                        <a:pt x="691880" y="954314"/>
                        <a:pt x="820754" y="2288721"/>
                        <a:pt x="1013223" y="3077029"/>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0" name="Freeform: Shape 139"/>
                <p:cNvSpPr/>
                <p:nvPr/>
              </p:nvSpPr>
              <p:spPr>
                <a:xfrm>
                  <a:off x="1527273" y="3498130"/>
                  <a:ext cx="296864" cy="3128736"/>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711911"/>
                    <a:gd name="connsiteY0" fmla="*/ 3142343 h 3142343"/>
                    <a:gd name="connsiteX1" fmla="*/ 711200 w 711911"/>
                    <a:gd name="connsiteY1" fmla="*/ 0 h 3142343"/>
                    <a:gd name="connsiteX2" fmla="*/ 573840 w 711911"/>
                    <a:gd name="connsiteY2" fmla="*/ 3115128 h 3142343"/>
                    <a:gd name="connsiteX0" fmla="*/ 0 w 711199"/>
                    <a:gd name="connsiteY0" fmla="*/ 3142343 h 3142343"/>
                    <a:gd name="connsiteX1" fmla="*/ 711200 w 711199"/>
                    <a:gd name="connsiteY1" fmla="*/ 0 h 3142343"/>
                    <a:gd name="connsiteX2" fmla="*/ 573840 w 711199"/>
                    <a:gd name="connsiteY2" fmla="*/ 3115128 h 3142343"/>
                    <a:gd name="connsiteX0" fmla="*/ 0 w 610465"/>
                    <a:gd name="connsiteY0" fmla="*/ 3128736 h 3128736"/>
                    <a:gd name="connsiteX1" fmla="*/ 610466 w 610465"/>
                    <a:gd name="connsiteY1" fmla="*/ 0 h 3128736"/>
                    <a:gd name="connsiteX2" fmla="*/ 473106 w 610465"/>
                    <a:gd name="connsiteY2" fmla="*/ 3115128 h 3128736"/>
                    <a:gd name="connsiteX0" fmla="*/ 0 w 610465"/>
                    <a:gd name="connsiteY0" fmla="*/ 3128736 h 3128736"/>
                    <a:gd name="connsiteX1" fmla="*/ 610466 w 610465"/>
                    <a:gd name="connsiteY1" fmla="*/ 0 h 3128736"/>
                    <a:gd name="connsiteX2" fmla="*/ 473106 w 610465"/>
                    <a:gd name="connsiteY2" fmla="*/ 3115128 h 3128736"/>
                  </a:gdLst>
                  <a:ahLst/>
                  <a:cxnLst>
                    <a:cxn ang="0">
                      <a:pos x="connsiteX0" y="connsiteY0"/>
                    </a:cxn>
                    <a:cxn ang="0">
                      <a:pos x="connsiteX1" y="connsiteY1"/>
                    </a:cxn>
                    <a:cxn ang="0">
                      <a:pos x="connsiteX2" y="connsiteY2"/>
                    </a:cxn>
                  </a:cxnLst>
                  <a:rect l="l" t="t" r="r" b="b"/>
                  <a:pathLst>
                    <a:path w="610465" h="3128736">
                      <a:moveTo>
                        <a:pt x="0" y="3128736"/>
                      </a:moveTo>
                      <a:cubicBezTo>
                        <a:pt x="58280" y="1629229"/>
                        <a:pt x="309899" y="524329"/>
                        <a:pt x="610466" y="0"/>
                      </a:cubicBezTo>
                      <a:cubicBezTo>
                        <a:pt x="402185" y="888999"/>
                        <a:pt x="171632" y="2424792"/>
                        <a:pt x="473106" y="3115128"/>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1" name="Freeform: Shape 140"/>
                <p:cNvSpPr/>
                <p:nvPr/>
              </p:nvSpPr>
              <p:spPr>
                <a:xfrm>
                  <a:off x="1340028" y="3497757"/>
                  <a:ext cx="572960" cy="3142343"/>
                </a:xfrm>
                <a:custGeom>
                  <a:avLst/>
                  <a:gdLst>
                    <a:gd name="connsiteX0" fmla="*/ 0 w 1150258"/>
                    <a:gd name="connsiteY0" fmla="*/ 3142421 h 3142421"/>
                    <a:gd name="connsiteX1" fmla="*/ 711200 w 1150258"/>
                    <a:gd name="connsiteY1" fmla="*/ 78 h 3142421"/>
                    <a:gd name="connsiteX2" fmla="*/ 1150258 w 1150258"/>
                    <a:gd name="connsiteY2" fmla="*/ 3066221 h 3142421"/>
                    <a:gd name="connsiteX0" fmla="*/ 0 w 1150258"/>
                    <a:gd name="connsiteY0" fmla="*/ 3166407 h 3166407"/>
                    <a:gd name="connsiteX1" fmla="*/ 711200 w 1150258"/>
                    <a:gd name="connsiteY1" fmla="*/ 24064 h 3166407"/>
                    <a:gd name="connsiteX2" fmla="*/ 1150258 w 1150258"/>
                    <a:gd name="connsiteY2" fmla="*/ 3090207 h 3166407"/>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3584 h 3143584"/>
                    <a:gd name="connsiteX1" fmla="*/ 711200 w 1150258"/>
                    <a:gd name="connsiteY1" fmla="*/ 1241 h 3143584"/>
                    <a:gd name="connsiteX2" fmla="*/ 1150258 w 1150258"/>
                    <a:gd name="connsiteY2" fmla="*/ 3067384 h 3143584"/>
                    <a:gd name="connsiteX0" fmla="*/ 0 w 1150258"/>
                    <a:gd name="connsiteY0" fmla="*/ 3142343 h 3142343"/>
                    <a:gd name="connsiteX1" fmla="*/ 711200 w 1150258"/>
                    <a:gd name="connsiteY1" fmla="*/ 0 h 3142343"/>
                    <a:gd name="connsiteX2" fmla="*/ 1150258 w 1150258"/>
                    <a:gd name="connsiteY2" fmla="*/ 3066143 h 3142343"/>
                    <a:gd name="connsiteX0" fmla="*/ 0 w 1150258"/>
                    <a:gd name="connsiteY0" fmla="*/ 3142343 h 3142343"/>
                    <a:gd name="connsiteX1" fmla="*/ 711200 w 1150258"/>
                    <a:gd name="connsiteY1" fmla="*/ 0 h 3142343"/>
                    <a:gd name="connsiteX2" fmla="*/ 1150258 w 1150258"/>
                    <a:gd name="connsiteY2" fmla="*/ 30661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 name="connsiteX0" fmla="*/ 0 w 839308"/>
                    <a:gd name="connsiteY0" fmla="*/ 3142343 h 3142343"/>
                    <a:gd name="connsiteX1" fmla="*/ 711200 w 839308"/>
                    <a:gd name="connsiteY1" fmla="*/ 0 h 3142343"/>
                    <a:gd name="connsiteX2" fmla="*/ 839308 w 839308"/>
                    <a:gd name="connsiteY2" fmla="*/ 3104243 h 3142343"/>
                  </a:gdLst>
                  <a:ahLst/>
                  <a:cxnLst>
                    <a:cxn ang="0">
                      <a:pos x="connsiteX0" y="connsiteY0"/>
                    </a:cxn>
                    <a:cxn ang="0">
                      <a:pos x="connsiteX1" y="connsiteY1"/>
                    </a:cxn>
                    <a:cxn ang="0">
                      <a:pos x="connsiteX2" y="connsiteY2"/>
                    </a:cxn>
                  </a:cxnLst>
                  <a:rect l="l" t="t" r="r" b="b"/>
                  <a:pathLst>
                    <a:path w="839308" h="3142343">
                      <a:moveTo>
                        <a:pt x="0" y="3142343"/>
                      </a:moveTo>
                      <a:cubicBezTo>
                        <a:pt x="259745" y="1577521"/>
                        <a:pt x="410633" y="524329"/>
                        <a:pt x="711200" y="0"/>
                      </a:cubicBezTo>
                      <a:cubicBezTo>
                        <a:pt x="640677" y="951593"/>
                        <a:pt x="661415" y="2389414"/>
                        <a:pt x="839308" y="3104243"/>
                      </a:cubicBezTo>
                    </a:path>
                  </a:pathLst>
                </a:custGeom>
                <a:noFill/>
                <a:ln w="19050" cap="rnd">
                  <a:solidFill>
                    <a:schemeClr val="bg1">
                      <a:alpha val="3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grpSp>
      <p:grpSp>
        <p:nvGrpSpPr>
          <p:cNvPr id="152" name="Group 151"/>
          <p:cNvGrpSpPr/>
          <p:nvPr userDrawn="1"/>
        </p:nvGrpSpPr>
        <p:grpSpPr>
          <a:xfrm rot="21444120" flipH="1">
            <a:off x="10439326" y="-511848"/>
            <a:ext cx="2373023" cy="4216777"/>
            <a:chOff x="-213066" y="2126266"/>
            <a:chExt cx="2326374" cy="4134470"/>
          </a:xfrm>
        </p:grpSpPr>
        <p:grpSp>
          <p:nvGrpSpPr>
            <p:cNvPr id="153" name="Group 152"/>
            <p:cNvGrpSpPr/>
            <p:nvPr/>
          </p:nvGrpSpPr>
          <p:grpSpPr>
            <a:xfrm rot="5400000">
              <a:off x="-1021470" y="3125958"/>
              <a:ext cx="4134470" cy="2135086"/>
              <a:chOff x="2108201" y="5087492"/>
              <a:chExt cx="4484244" cy="2408425"/>
            </a:xfrm>
          </p:grpSpPr>
          <p:sp>
            <p:nvSpPr>
              <p:cNvPr id="159" name="Freeform: Shape 158"/>
              <p:cNvSpPr/>
              <p:nvPr/>
            </p:nvSpPr>
            <p:spPr>
              <a:xfrm>
                <a:off x="2108202" y="5087492"/>
                <a:ext cx="4484243" cy="2291402"/>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1 h 2687149"/>
                  <a:gd name="connsiteX1" fmla="*/ 609599 w 5093842"/>
                  <a:gd name="connsiteY1" fmla="*/ 1897742 h 2687149"/>
                  <a:gd name="connsiteX2" fmla="*/ 1273628 w 5093842"/>
                  <a:gd name="connsiteY2" fmla="*/ 801913 h 2687149"/>
                  <a:gd name="connsiteX3" fmla="*/ 1759856 w 5093842"/>
                  <a:gd name="connsiteY3" fmla="*/ 1846942 h 2687149"/>
                  <a:gd name="connsiteX4" fmla="*/ 2224313 w 5093842"/>
                  <a:gd name="connsiteY4" fmla="*/ 1273627 h 2687149"/>
                  <a:gd name="connsiteX5" fmla="*/ 2539999 w 5093842"/>
                  <a:gd name="connsiteY5" fmla="*/ 1763485 h 2687149"/>
                  <a:gd name="connsiteX6" fmla="*/ 2935513 w 5093842"/>
                  <a:gd name="connsiteY6" fmla="*/ 399142 h 2687149"/>
                  <a:gd name="connsiteX7" fmla="*/ 3327399 w 5093842"/>
                  <a:gd name="connsiteY7" fmla="*/ 1357085 h 2687149"/>
                  <a:gd name="connsiteX8" fmla="*/ 3617685 w 5093842"/>
                  <a:gd name="connsiteY8" fmla="*/ 747485 h 2687149"/>
                  <a:gd name="connsiteX9" fmla="*/ 4056742 w 5093842"/>
                  <a:gd name="connsiteY9" fmla="*/ 1886856 h 2687149"/>
                  <a:gd name="connsiteX10" fmla="*/ 4542970 w 5093842"/>
                  <a:gd name="connsiteY10" fmla="*/ 928913 h 2687149"/>
                  <a:gd name="connsiteX11" fmla="*/ 5093842 w 5093842"/>
                  <a:gd name="connsiteY11" fmla="*/ 2687149 h 2687149"/>
                  <a:gd name="connsiteX0" fmla="*/ 0 w 4484243"/>
                  <a:gd name="connsiteY0" fmla="*/ 1501995 h 2291402"/>
                  <a:gd name="connsiteX1" fmla="*/ 664029 w 4484243"/>
                  <a:gd name="connsiteY1" fmla="*/ 406166 h 2291402"/>
                  <a:gd name="connsiteX2" fmla="*/ 1150257 w 4484243"/>
                  <a:gd name="connsiteY2" fmla="*/ 1451195 h 2291402"/>
                  <a:gd name="connsiteX3" fmla="*/ 1614714 w 4484243"/>
                  <a:gd name="connsiteY3" fmla="*/ 877880 h 2291402"/>
                  <a:gd name="connsiteX4" fmla="*/ 1930400 w 4484243"/>
                  <a:gd name="connsiteY4" fmla="*/ 1367738 h 2291402"/>
                  <a:gd name="connsiteX5" fmla="*/ 2325914 w 4484243"/>
                  <a:gd name="connsiteY5" fmla="*/ 3395 h 2291402"/>
                  <a:gd name="connsiteX6" fmla="*/ 2717800 w 4484243"/>
                  <a:gd name="connsiteY6" fmla="*/ 961338 h 2291402"/>
                  <a:gd name="connsiteX7" fmla="*/ 3008086 w 4484243"/>
                  <a:gd name="connsiteY7" fmla="*/ 351738 h 2291402"/>
                  <a:gd name="connsiteX8" fmla="*/ 3447143 w 4484243"/>
                  <a:gd name="connsiteY8" fmla="*/ 1491109 h 2291402"/>
                  <a:gd name="connsiteX9" fmla="*/ 3933371 w 4484243"/>
                  <a:gd name="connsiteY9" fmla="*/ 533166 h 2291402"/>
                  <a:gd name="connsiteX10" fmla="*/ 4484243 w 4484243"/>
                  <a:gd name="connsiteY10" fmla="*/ 2291402 h 229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84243" h="2291402">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0521" y="399784"/>
                      <a:pt x="3933371" y="533166"/>
                    </a:cubicBezTo>
                    <a:cubicBezTo>
                      <a:pt x="4106221" y="666548"/>
                      <a:pt x="4335773" y="1647633"/>
                      <a:pt x="4484243" y="2291402"/>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60" name="Freeform: Shape 159"/>
              <p:cNvSpPr/>
              <p:nvPr/>
            </p:nvSpPr>
            <p:spPr>
              <a:xfrm>
                <a:off x="2108202" y="5531345"/>
                <a:ext cx="4445322"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5820552"/>
                  <a:gd name="connsiteY0" fmla="*/ 1865099 h 2518602"/>
                  <a:gd name="connsiteX1" fmla="*/ 765629 w 5820552"/>
                  <a:gd name="connsiteY1" fmla="*/ 13 h 2518602"/>
                  <a:gd name="connsiteX2" fmla="*/ 1375229 w 5820552"/>
                  <a:gd name="connsiteY2" fmla="*/ 1897756 h 2518602"/>
                  <a:gd name="connsiteX3" fmla="*/ 2039258 w 5820552"/>
                  <a:gd name="connsiteY3" fmla="*/ 801927 h 2518602"/>
                  <a:gd name="connsiteX4" fmla="*/ 2525486 w 5820552"/>
                  <a:gd name="connsiteY4" fmla="*/ 1846956 h 2518602"/>
                  <a:gd name="connsiteX5" fmla="*/ 2989943 w 5820552"/>
                  <a:gd name="connsiteY5" fmla="*/ 1273641 h 2518602"/>
                  <a:gd name="connsiteX6" fmla="*/ 3305629 w 5820552"/>
                  <a:gd name="connsiteY6" fmla="*/ 1763499 h 2518602"/>
                  <a:gd name="connsiteX7" fmla="*/ 3701143 w 5820552"/>
                  <a:gd name="connsiteY7" fmla="*/ 399156 h 2518602"/>
                  <a:gd name="connsiteX8" fmla="*/ 4093029 w 5820552"/>
                  <a:gd name="connsiteY8" fmla="*/ 1357099 h 2518602"/>
                  <a:gd name="connsiteX9" fmla="*/ 4383315 w 5820552"/>
                  <a:gd name="connsiteY9" fmla="*/ 747499 h 2518602"/>
                  <a:gd name="connsiteX10" fmla="*/ 4822372 w 5820552"/>
                  <a:gd name="connsiteY10" fmla="*/ 1886870 h 2518602"/>
                  <a:gd name="connsiteX11" fmla="*/ 5308600 w 5820552"/>
                  <a:gd name="connsiteY11" fmla="*/ 928927 h 2518602"/>
                  <a:gd name="connsiteX12" fmla="*/ 5820552 w 5820552"/>
                  <a:gd name="connsiteY12" fmla="*/ 2518602 h 2518602"/>
                  <a:gd name="connsiteX0" fmla="*/ 0 w 5054923"/>
                  <a:gd name="connsiteY0" fmla="*/ 0 h 2518589"/>
                  <a:gd name="connsiteX1" fmla="*/ 609600 w 5054923"/>
                  <a:gd name="connsiteY1" fmla="*/ 1897743 h 2518589"/>
                  <a:gd name="connsiteX2" fmla="*/ 1273629 w 5054923"/>
                  <a:gd name="connsiteY2" fmla="*/ 801914 h 2518589"/>
                  <a:gd name="connsiteX3" fmla="*/ 1759857 w 5054923"/>
                  <a:gd name="connsiteY3" fmla="*/ 1846943 h 2518589"/>
                  <a:gd name="connsiteX4" fmla="*/ 2224314 w 5054923"/>
                  <a:gd name="connsiteY4" fmla="*/ 1273628 h 2518589"/>
                  <a:gd name="connsiteX5" fmla="*/ 2540000 w 5054923"/>
                  <a:gd name="connsiteY5" fmla="*/ 1763486 h 2518589"/>
                  <a:gd name="connsiteX6" fmla="*/ 2935514 w 5054923"/>
                  <a:gd name="connsiteY6" fmla="*/ 399143 h 2518589"/>
                  <a:gd name="connsiteX7" fmla="*/ 3327400 w 5054923"/>
                  <a:gd name="connsiteY7" fmla="*/ 1357086 h 2518589"/>
                  <a:gd name="connsiteX8" fmla="*/ 3617686 w 5054923"/>
                  <a:gd name="connsiteY8" fmla="*/ 747486 h 2518589"/>
                  <a:gd name="connsiteX9" fmla="*/ 4056743 w 5054923"/>
                  <a:gd name="connsiteY9" fmla="*/ 1886857 h 2518589"/>
                  <a:gd name="connsiteX10" fmla="*/ 4542971 w 5054923"/>
                  <a:gd name="connsiteY10" fmla="*/ 928914 h 2518589"/>
                  <a:gd name="connsiteX11" fmla="*/ 5054923 w 5054923"/>
                  <a:gd name="connsiteY11" fmla="*/ 2518589 h 2518589"/>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323" h="2122841">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67008" y="427877"/>
                      <a:pt x="3933371" y="533166"/>
                    </a:cubicBezTo>
                    <a:cubicBezTo>
                      <a:pt x="4099734" y="638455"/>
                      <a:pt x="4296853" y="1479072"/>
                      <a:pt x="4445323" y="2122841"/>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61" name="Freeform: Shape 160"/>
              <p:cNvSpPr/>
              <p:nvPr/>
            </p:nvSpPr>
            <p:spPr>
              <a:xfrm>
                <a:off x="2108201" y="6195930"/>
                <a:ext cx="4386943" cy="1220173"/>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3">
                    <a:moveTo>
                      <a:pt x="0" y="1501995"/>
                    </a:moveTo>
                    <a:cubicBezTo>
                      <a:pt x="212272" y="1635647"/>
                      <a:pt x="472320" y="414633"/>
                      <a:pt x="664029" y="406166"/>
                    </a:cubicBezTo>
                    <a:cubicBezTo>
                      <a:pt x="855738" y="397699"/>
                      <a:pt x="991810" y="1372576"/>
                      <a:pt x="1150257" y="1451195"/>
                    </a:cubicBezTo>
                    <a:cubicBezTo>
                      <a:pt x="1308704" y="1529814"/>
                      <a:pt x="1484690" y="891789"/>
                      <a:pt x="1614714" y="877880"/>
                    </a:cubicBezTo>
                    <a:cubicBezTo>
                      <a:pt x="1744738" y="863971"/>
                      <a:pt x="1811867" y="1513486"/>
                      <a:pt x="1930400" y="1367738"/>
                    </a:cubicBezTo>
                    <a:cubicBezTo>
                      <a:pt x="2048933" y="1221991"/>
                      <a:pt x="2194681" y="71128"/>
                      <a:pt x="2325914" y="3395"/>
                    </a:cubicBezTo>
                    <a:cubicBezTo>
                      <a:pt x="2457147" y="-64338"/>
                      <a:pt x="2604105" y="903281"/>
                      <a:pt x="2717800" y="961338"/>
                    </a:cubicBezTo>
                    <a:cubicBezTo>
                      <a:pt x="2831495" y="1019395"/>
                      <a:pt x="2886529" y="263443"/>
                      <a:pt x="3008086" y="351738"/>
                    </a:cubicBezTo>
                    <a:cubicBezTo>
                      <a:pt x="3129643" y="440033"/>
                      <a:pt x="3292929" y="1460871"/>
                      <a:pt x="3447143" y="1491109"/>
                    </a:cubicBezTo>
                    <a:cubicBezTo>
                      <a:pt x="3601357" y="1521347"/>
                      <a:pt x="3776738" y="467247"/>
                      <a:pt x="3933371" y="533166"/>
                    </a:cubicBezTo>
                    <a:cubicBezTo>
                      <a:pt x="4090004" y="599085"/>
                      <a:pt x="4238473" y="1242854"/>
                      <a:pt x="4386943" y="1886623"/>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62" name="Freeform: Shape 161"/>
              <p:cNvSpPr/>
              <p:nvPr/>
            </p:nvSpPr>
            <p:spPr>
              <a:xfrm>
                <a:off x="2108201" y="6633272"/>
                <a:ext cx="4386943"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0 w 4996543"/>
                  <a:gd name="connsiteY0" fmla="*/ 1 h 2282372"/>
                  <a:gd name="connsiteX1" fmla="*/ 609600 w 4996543"/>
                  <a:gd name="connsiteY1" fmla="*/ 1897744 h 2282372"/>
                  <a:gd name="connsiteX2" fmla="*/ 1273629 w 4996543"/>
                  <a:gd name="connsiteY2" fmla="*/ 801915 h 2282372"/>
                  <a:gd name="connsiteX3" fmla="*/ 1759857 w 4996543"/>
                  <a:gd name="connsiteY3" fmla="*/ 1846944 h 2282372"/>
                  <a:gd name="connsiteX4" fmla="*/ 2224314 w 4996543"/>
                  <a:gd name="connsiteY4" fmla="*/ 1273629 h 2282372"/>
                  <a:gd name="connsiteX5" fmla="*/ 2540000 w 4996543"/>
                  <a:gd name="connsiteY5" fmla="*/ 1763487 h 2282372"/>
                  <a:gd name="connsiteX6" fmla="*/ 2935514 w 4996543"/>
                  <a:gd name="connsiteY6" fmla="*/ 399144 h 2282372"/>
                  <a:gd name="connsiteX7" fmla="*/ 3327400 w 4996543"/>
                  <a:gd name="connsiteY7" fmla="*/ 1357087 h 2282372"/>
                  <a:gd name="connsiteX8" fmla="*/ 3617686 w 4996543"/>
                  <a:gd name="connsiteY8" fmla="*/ 747487 h 2282372"/>
                  <a:gd name="connsiteX9" fmla="*/ 4056743 w 4996543"/>
                  <a:gd name="connsiteY9" fmla="*/ 1886858 h 2282372"/>
                  <a:gd name="connsiteX10" fmla="*/ 4542971 w 4996543"/>
                  <a:gd name="connsiteY10" fmla="*/ 928915 h 2282372"/>
                  <a:gd name="connsiteX11" fmla="*/ 4996543 w 4996543"/>
                  <a:gd name="connsiteY11" fmla="*/ 2282372 h 2282372"/>
                  <a:gd name="connsiteX0" fmla="*/ 0 w 4386943"/>
                  <a:gd name="connsiteY0" fmla="*/ 1501996 h 1886624"/>
                  <a:gd name="connsiteX1" fmla="*/ 664029 w 4386943"/>
                  <a:gd name="connsiteY1" fmla="*/ 406167 h 1886624"/>
                  <a:gd name="connsiteX2" fmla="*/ 1150257 w 4386943"/>
                  <a:gd name="connsiteY2" fmla="*/ 1451196 h 1886624"/>
                  <a:gd name="connsiteX3" fmla="*/ 1614714 w 4386943"/>
                  <a:gd name="connsiteY3" fmla="*/ 877881 h 1886624"/>
                  <a:gd name="connsiteX4" fmla="*/ 1930400 w 4386943"/>
                  <a:gd name="connsiteY4" fmla="*/ 1367739 h 1886624"/>
                  <a:gd name="connsiteX5" fmla="*/ 2325914 w 4386943"/>
                  <a:gd name="connsiteY5" fmla="*/ 3396 h 1886624"/>
                  <a:gd name="connsiteX6" fmla="*/ 2717800 w 4386943"/>
                  <a:gd name="connsiteY6" fmla="*/ 961339 h 1886624"/>
                  <a:gd name="connsiteX7" fmla="*/ 3008086 w 4386943"/>
                  <a:gd name="connsiteY7" fmla="*/ 351739 h 1886624"/>
                  <a:gd name="connsiteX8" fmla="*/ 3447143 w 4386943"/>
                  <a:gd name="connsiteY8" fmla="*/ 1491110 h 1886624"/>
                  <a:gd name="connsiteX9" fmla="*/ 3933371 w 4386943"/>
                  <a:gd name="connsiteY9" fmla="*/ 533167 h 1886624"/>
                  <a:gd name="connsiteX10" fmla="*/ 4386943 w 4386943"/>
                  <a:gd name="connsiteY10" fmla="*/ 1886624 h 188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6943" h="1886624">
                    <a:moveTo>
                      <a:pt x="0" y="1501996"/>
                    </a:moveTo>
                    <a:cubicBezTo>
                      <a:pt x="212272" y="1635648"/>
                      <a:pt x="472320" y="414634"/>
                      <a:pt x="664029" y="406167"/>
                    </a:cubicBezTo>
                    <a:cubicBezTo>
                      <a:pt x="855738" y="397700"/>
                      <a:pt x="991810" y="1372577"/>
                      <a:pt x="1150257" y="1451196"/>
                    </a:cubicBezTo>
                    <a:cubicBezTo>
                      <a:pt x="1308704" y="1529815"/>
                      <a:pt x="1484690" y="891790"/>
                      <a:pt x="1614714" y="877881"/>
                    </a:cubicBezTo>
                    <a:cubicBezTo>
                      <a:pt x="1744738" y="863972"/>
                      <a:pt x="1811867" y="1513487"/>
                      <a:pt x="1930400" y="1367739"/>
                    </a:cubicBezTo>
                    <a:cubicBezTo>
                      <a:pt x="2048933" y="1221992"/>
                      <a:pt x="2194681" y="71129"/>
                      <a:pt x="2325914" y="3396"/>
                    </a:cubicBezTo>
                    <a:cubicBezTo>
                      <a:pt x="2457147" y="-64337"/>
                      <a:pt x="2604105" y="903282"/>
                      <a:pt x="2717800" y="961339"/>
                    </a:cubicBezTo>
                    <a:cubicBezTo>
                      <a:pt x="2831495" y="1019396"/>
                      <a:pt x="2886529" y="263444"/>
                      <a:pt x="3008086" y="351739"/>
                    </a:cubicBezTo>
                    <a:cubicBezTo>
                      <a:pt x="3129643" y="440034"/>
                      <a:pt x="3292929" y="1460872"/>
                      <a:pt x="3447143" y="1491110"/>
                    </a:cubicBezTo>
                    <a:cubicBezTo>
                      <a:pt x="3601357" y="1521348"/>
                      <a:pt x="3776738" y="467248"/>
                      <a:pt x="3933371" y="533167"/>
                    </a:cubicBezTo>
                    <a:cubicBezTo>
                      <a:pt x="4090004" y="599086"/>
                      <a:pt x="4238473" y="1242855"/>
                      <a:pt x="4386943" y="1886624"/>
                    </a:cubicBezTo>
                  </a:path>
                </a:pathLst>
              </a:cu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nvGrpSpPr>
            <p:cNvPr id="154" name="Group 153"/>
            <p:cNvGrpSpPr/>
            <p:nvPr/>
          </p:nvGrpSpPr>
          <p:grpSpPr>
            <a:xfrm rot="5400000">
              <a:off x="-972652" y="3077916"/>
              <a:ext cx="2967991" cy="1448820"/>
              <a:chOff x="2772230" y="5087490"/>
              <a:chExt cx="3820215" cy="2408427"/>
            </a:xfrm>
          </p:grpSpPr>
          <p:sp>
            <p:nvSpPr>
              <p:cNvPr id="155" name="Freeform: Shape 154"/>
              <p:cNvSpPr/>
              <p:nvPr/>
            </p:nvSpPr>
            <p:spPr>
              <a:xfrm>
                <a:off x="2772230" y="5087490"/>
                <a:ext cx="3820215" cy="2291400"/>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625100"/>
                  <a:gd name="connsiteY0" fmla="*/ 1190184 h 2687163"/>
                  <a:gd name="connsiteX1" fmla="*/ 765628 w 6625100"/>
                  <a:gd name="connsiteY1" fmla="*/ 1865099 h 2687163"/>
                  <a:gd name="connsiteX2" fmla="*/ 1531257 w 6625100"/>
                  <a:gd name="connsiteY2" fmla="*/ 13 h 2687163"/>
                  <a:gd name="connsiteX3" fmla="*/ 2140857 w 6625100"/>
                  <a:gd name="connsiteY3" fmla="*/ 1897756 h 2687163"/>
                  <a:gd name="connsiteX4" fmla="*/ 2804886 w 6625100"/>
                  <a:gd name="connsiteY4" fmla="*/ 801927 h 2687163"/>
                  <a:gd name="connsiteX5" fmla="*/ 3291114 w 6625100"/>
                  <a:gd name="connsiteY5" fmla="*/ 1846956 h 2687163"/>
                  <a:gd name="connsiteX6" fmla="*/ 3755571 w 6625100"/>
                  <a:gd name="connsiteY6" fmla="*/ 1273641 h 2687163"/>
                  <a:gd name="connsiteX7" fmla="*/ 4071257 w 6625100"/>
                  <a:gd name="connsiteY7" fmla="*/ 1763499 h 2687163"/>
                  <a:gd name="connsiteX8" fmla="*/ 4466771 w 6625100"/>
                  <a:gd name="connsiteY8" fmla="*/ 399156 h 2687163"/>
                  <a:gd name="connsiteX9" fmla="*/ 4858657 w 6625100"/>
                  <a:gd name="connsiteY9" fmla="*/ 1357099 h 2687163"/>
                  <a:gd name="connsiteX10" fmla="*/ 5148943 w 6625100"/>
                  <a:gd name="connsiteY10" fmla="*/ 747499 h 2687163"/>
                  <a:gd name="connsiteX11" fmla="*/ 5588000 w 6625100"/>
                  <a:gd name="connsiteY11" fmla="*/ 1886870 h 2687163"/>
                  <a:gd name="connsiteX12" fmla="*/ 6074228 w 6625100"/>
                  <a:gd name="connsiteY12" fmla="*/ 928927 h 2687163"/>
                  <a:gd name="connsiteX13" fmla="*/ 6625100 w 6625100"/>
                  <a:gd name="connsiteY13" fmla="*/ 2687163 h 2687163"/>
                  <a:gd name="connsiteX0" fmla="*/ 0 w 5859472"/>
                  <a:gd name="connsiteY0" fmla="*/ 1865099 h 2687163"/>
                  <a:gd name="connsiteX1" fmla="*/ 765629 w 5859472"/>
                  <a:gd name="connsiteY1" fmla="*/ 13 h 2687163"/>
                  <a:gd name="connsiteX2" fmla="*/ 1375229 w 5859472"/>
                  <a:gd name="connsiteY2" fmla="*/ 1897756 h 2687163"/>
                  <a:gd name="connsiteX3" fmla="*/ 2039258 w 5859472"/>
                  <a:gd name="connsiteY3" fmla="*/ 801927 h 2687163"/>
                  <a:gd name="connsiteX4" fmla="*/ 2525486 w 5859472"/>
                  <a:gd name="connsiteY4" fmla="*/ 1846956 h 2687163"/>
                  <a:gd name="connsiteX5" fmla="*/ 2989943 w 5859472"/>
                  <a:gd name="connsiteY5" fmla="*/ 1273641 h 2687163"/>
                  <a:gd name="connsiteX6" fmla="*/ 3305629 w 5859472"/>
                  <a:gd name="connsiteY6" fmla="*/ 1763499 h 2687163"/>
                  <a:gd name="connsiteX7" fmla="*/ 3701143 w 5859472"/>
                  <a:gd name="connsiteY7" fmla="*/ 399156 h 2687163"/>
                  <a:gd name="connsiteX8" fmla="*/ 4093029 w 5859472"/>
                  <a:gd name="connsiteY8" fmla="*/ 1357099 h 2687163"/>
                  <a:gd name="connsiteX9" fmla="*/ 4383315 w 5859472"/>
                  <a:gd name="connsiteY9" fmla="*/ 747499 h 2687163"/>
                  <a:gd name="connsiteX10" fmla="*/ 4822372 w 5859472"/>
                  <a:gd name="connsiteY10" fmla="*/ 1886870 h 2687163"/>
                  <a:gd name="connsiteX11" fmla="*/ 5308600 w 5859472"/>
                  <a:gd name="connsiteY11" fmla="*/ 928927 h 2687163"/>
                  <a:gd name="connsiteX12" fmla="*/ 5859472 w 5859472"/>
                  <a:gd name="connsiteY12" fmla="*/ 2687163 h 2687163"/>
                  <a:gd name="connsiteX0" fmla="*/ -1 w 5093842"/>
                  <a:gd name="connsiteY0" fmla="*/ 0 h 2687150"/>
                  <a:gd name="connsiteX1" fmla="*/ 609599 w 5093842"/>
                  <a:gd name="connsiteY1" fmla="*/ 1897743 h 2687150"/>
                  <a:gd name="connsiteX2" fmla="*/ 1273628 w 5093842"/>
                  <a:gd name="connsiteY2" fmla="*/ 801914 h 2687150"/>
                  <a:gd name="connsiteX3" fmla="*/ 1759856 w 5093842"/>
                  <a:gd name="connsiteY3" fmla="*/ 1846943 h 2687150"/>
                  <a:gd name="connsiteX4" fmla="*/ 2224313 w 5093842"/>
                  <a:gd name="connsiteY4" fmla="*/ 1273628 h 2687150"/>
                  <a:gd name="connsiteX5" fmla="*/ 2539999 w 5093842"/>
                  <a:gd name="connsiteY5" fmla="*/ 1763486 h 2687150"/>
                  <a:gd name="connsiteX6" fmla="*/ 2935513 w 5093842"/>
                  <a:gd name="connsiteY6" fmla="*/ 399143 h 2687150"/>
                  <a:gd name="connsiteX7" fmla="*/ 3327399 w 5093842"/>
                  <a:gd name="connsiteY7" fmla="*/ 1357086 h 2687150"/>
                  <a:gd name="connsiteX8" fmla="*/ 3617685 w 5093842"/>
                  <a:gd name="connsiteY8" fmla="*/ 747486 h 2687150"/>
                  <a:gd name="connsiteX9" fmla="*/ 4056742 w 5093842"/>
                  <a:gd name="connsiteY9" fmla="*/ 1886857 h 2687150"/>
                  <a:gd name="connsiteX10" fmla="*/ 4542970 w 5093842"/>
                  <a:gd name="connsiteY10" fmla="*/ 928914 h 2687150"/>
                  <a:gd name="connsiteX11" fmla="*/ 5093842 w 5093842"/>
                  <a:gd name="connsiteY11" fmla="*/ 2687150 h 2687150"/>
                  <a:gd name="connsiteX0" fmla="*/ 0 w 4484243"/>
                  <a:gd name="connsiteY0" fmla="*/ 1501996 h 2291403"/>
                  <a:gd name="connsiteX1" fmla="*/ 664029 w 4484243"/>
                  <a:gd name="connsiteY1" fmla="*/ 406167 h 2291403"/>
                  <a:gd name="connsiteX2" fmla="*/ 1150257 w 4484243"/>
                  <a:gd name="connsiteY2" fmla="*/ 1451196 h 2291403"/>
                  <a:gd name="connsiteX3" fmla="*/ 1614714 w 4484243"/>
                  <a:gd name="connsiteY3" fmla="*/ 877881 h 2291403"/>
                  <a:gd name="connsiteX4" fmla="*/ 1930400 w 4484243"/>
                  <a:gd name="connsiteY4" fmla="*/ 1367739 h 2291403"/>
                  <a:gd name="connsiteX5" fmla="*/ 2325914 w 4484243"/>
                  <a:gd name="connsiteY5" fmla="*/ 3396 h 2291403"/>
                  <a:gd name="connsiteX6" fmla="*/ 2717800 w 4484243"/>
                  <a:gd name="connsiteY6" fmla="*/ 961339 h 2291403"/>
                  <a:gd name="connsiteX7" fmla="*/ 3008086 w 4484243"/>
                  <a:gd name="connsiteY7" fmla="*/ 351739 h 2291403"/>
                  <a:gd name="connsiteX8" fmla="*/ 3447143 w 4484243"/>
                  <a:gd name="connsiteY8" fmla="*/ 1491110 h 2291403"/>
                  <a:gd name="connsiteX9" fmla="*/ 3933371 w 4484243"/>
                  <a:gd name="connsiteY9" fmla="*/ 533167 h 2291403"/>
                  <a:gd name="connsiteX10" fmla="*/ 4484243 w 4484243"/>
                  <a:gd name="connsiteY10" fmla="*/ 2291403 h 2291403"/>
                  <a:gd name="connsiteX0" fmla="*/ 0 w 3820214"/>
                  <a:gd name="connsiteY0" fmla="*/ 406165 h 2291401"/>
                  <a:gd name="connsiteX1" fmla="*/ 486228 w 3820214"/>
                  <a:gd name="connsiteY1" fmla="*/ 1451194 h 2291401"/>
                  <a:gd name="connsiteX2" fmla="*/ 950685 w 3820214"/>
                  <a:gd name="connsiteY2" fmla="*/ 877879 h 2291401"/>
                  <a:gd name="connsiteX3" fmla="*/ 1266371 w 3820214"/>
                  <a:gd name="connsiteY3" fmla="*/ 1367737 h 2291401"/>
                  <a:gd name="connsiteX4" fmla="*/ 1661885 w 3820214"/>
                  <a:gd name="connsiteY4" fmla="*/ 3394 h 2291401"/>
                  <a:gd name="connsiteX5" fmla="*/ 2053771 w 3820214"/>
                  <a:gd name="connsiteY5" fmla="*/ 961337 h 2291401"/>
                  <a:gd name="connsiteX6" fmla="*/ 2344057 w 3820214"/>
                  <a:gd name="connsiteY6" fmla="*/ 351737 h 2291401"/>
                  <a:gd name="connsiteX7" fmla="*/ 2783114 w 3820214"/>
                  <a:gd name="connsiteY7" fmla="*/ 1491108 h 2291401"/>
                  <a:gd name="connsiteX8" fmla="*/ 3269342 w 3820214"/>
                  <a:gd name="connsiteY8" fmla="*/ 533165 h 2291401"/>
                  <a:gd name="connsiteX9" fmla="*/ 3820214 w 3820214"/>
                  <a:gd name="connsiteY9" fmla="*/ 2291401 h 229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0214" h="2291401">
                    <a:moveTo>
                      <a:pt x="0" y="406165"/>
                    </a:moveTo>
                    <a:cubicBezTo>
                      <a:pt x="191709" y="397698"/>
                      <a:pt x="327781" y="1372575"/>
                      <a:pt x="486228" y="1451194"/>
                    </a:cubicBezTo>
                    <a:cubicBezTo>
                      <a:pt x="644675" y="1529813"/>
                      <a:pt x="820661" y="891788"/>
                      <a:pt x="950685" y="877879"/>
                    </a:cubicBezTo>
                    <a:cubicBezTo>
                      <a:pt x="1080709" y="863970"/>
                      <a:pt x="1147838" y="1513485"/>
                      <a:pt x="1266371" y="1367737"/>
                    </a:cubicBezTo>
                    <a:cubicBezTo>
                      <a:pt x="1384904" y="1221990"/>
                      <a:pt x="1530652" y="71127"/>
                      <a:pt x="1661885" y="3394"/>
                    </a:cubicBezTo>
                    <a:cubicBezTo>
                      <a:pt x="1793118" y="-64339"/>
                      <a:pt x="1940076" y="903280"/>
                      <a:pt x="2053771" y="961337"/>
                    </a:cubicBezTo>
                    <a:cubicBezTo>
                      <a:pt x="2167466" y="1019394"/>
                      <a:pt x="2222500" y="263442"/>
                      <a:pt x="2344057" y="351737"/>
                    </a:cubicBezTo>
                    <a:cubicBezTo>
                      <a:pt x="2465614" y="440032"/>
                      <a:pt x="2628900" y="1460870"/>
                      <a:pt x="2783114" y="1491108"/>
                    </a:cubicBezTo>
                    <a:cubicBezTo>
                      <a:pt x="2937328" y="1521346"/>
                      <a:pt x="3096492" y="399783"/>
                      <a:pt x="3269342" y="533165"/>
                    </a:cubicBezTo>
                    <a:cubicBezTo>
                      <a:pt x="3442192" y="666547"/>
                      <a:pt x="3671744" y="1647632"/>
                      <a:pt x="3820214" y="229140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6" name="Freeform: Shape 155"/>
              <p:cNvSpPr/>
              <p:nvPr/>
            </p:nvSpPr>
            <p:spPr>
              <a:xfrm>
                <a:off x="2772230" y="5531340"/>
                <a:ext cx="3781294" cy="1864309"/>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86180"/>
                  <a:gd name="connsiteY0" fmla="*/ 1190184 h 2518602"/>
                  <a:gd name="connsiteX1" fmla="*/ 765628 w 6586180"/>
                  <a:gd name="connsiteY1" fmla="*/ 1865099 h 2518602"/>
                  <a:gd name="connsiteX2" fmla="*/ 1531257 w 6586180"/>
                  <a:gd name="connsiteY2" fmla="*/ 13 h 2518602"/>
                  <a:gd name="connsiteX3" fmla="*/ 2140857 w 6586180"/>
                  <a:gd name="connsiteY3" fmla="*/ 1897756 h 2518602"/>
                  <a:gd name="connsiteX4" fmla="*/ 2804886 w 6586180"/>
                  <a:gd name="connsiteY4" fmla="*/ 801927 h 2518602"/>
                  <a:gd name="connsiteX5" fmla="*/ 3291114 w 6586180"/>
                  <a:gd name="connsiteY5" fmla="*/ 1846956 h 2518602"/>
                  <a:gd name="connsiteX6" fmla="*/ 3755571 w 6586180"/>
                  <a:gd name="connsiteY6" fmla="*/ 1273641 h 2518602"/>
                  <a:gd name="connsiteX7" fmla="*/ 4071257 w 6586180"/>
                  <a:gd name="connsiteY7" fmla="*/ 1763499 h 2518602"/>
                  <a:gd name="connsiteX8" fmla="*/ 4466771 w 6586180"/>
                  <a:gd name="connsiteY8" fmla="*/ 399156 h 2518602"/>
                  <a:gd name="connsiteX9" fmla="*/ 4858657 w 6586180"/>
                  <a:gd name="connsiteY9" fmla="*/ 1357099 h 2518602"/>
                  <a:gd name="connsiteX10" fmla="*/ 5148943 w 6586180"/>
                  <a:gd name="connsiteY10" fmla="*/ 747499 h 2518602"/>
                  <a:gd name="connsiteX11" fmla="*/ 5588000 w 6586180"/>
                  <a:gd name="connsiteY11" fmla="*/ 1886870 h 2518602"/>
                  <a:gd name="connsiteX12" fmla="*/ 6074228 w 6586180"/>
                  <a:gd name="connsiteY12" fmla="*/ 928927 h 2518602"/>
                  <a:gd name="connsiteX13" fmla="*/ 6586180 w 6586180"/>
                  <a:gd name="connsiteY13" fmla="*/ 2518602 h 2518602"/>
                  <a:gd name="connsiteX0" fmla="*/ 0 w 6586180"/>
                  <a:gd name="connsiteY0" fmla="*/ 794423 h 2122841"/>
                  <a:gd name="connsiteX1" fmla="*/ 765628 w 6586180"/>
                  <a:gd name="connsiteY1" fmla="*/ 1469338 h 2122841"/>
                  <a:gd name="connsiteX2" fmla="*/ 2140857 w 6586180"/>
                  <a:gd name="connsiteY2" fmla="*/ 1501995 h 2122841"/>
                  <a:gd name="connsiteX3" fmla="*/ 2804886 w 6586180"/>
                  <a:gd name="connsiteY3" fmla="*/ 406166 h 2122841"/>
                  <a:gd name="connsiteX4" fmla="*/ 3291114 w 6586180"/>
                  <a:gd name="connsiteY4" fmla="*/ 1451195 h 2122841"/>
                  <a:gd name="connsiteX5" fmla="*/ 3755571 w 6586180"/>
                  <a:gd name="connsiteY5" fmla="*/ 877880 h 2122841"/>
                  <a:gd name="connsiteX6" fmla="*/ 4071257 w 6586180"/>
                  <a:gd name="connsiteY6" fmla="*/ 1367738 h 2122841"/>
                  <a:gd name="connsiteX7" fmla="*/ 4466771 w 6586180"/>
                  <a:gd name="connsiteY7" fmla="*/ 3395 h 2122841"/>
                  <a:gd name="connsiteX8" fmla="*/ 4858657 w 6586180"/>
                  <a:gd name="connsiteY8" fmla="*/ 961338 h 2122841"/>
                  <a:gd name="connsiteX9" fmla="*/ 5148943 w 6586180"/>
                  <a:gd name="connsiteY9" fmla="*/ 351738 h 2122841"/>
                  <a:gd name="connsiteX10" fmla="*/ 5588000 w 6586180"/>
                  <a:gd name="connsiteY10" fmla="*/ 1491109 h 2122841"/>
                  <a:gd name="connsiteX11" fmla="*/ 6074228 w 6586180"/>
                  <a:gd name="connsiteY11" fmla="*/ 533166 h 2122841"/>
                  <a:gd name="connsiteX12" fmla="*/ 6586180 w 6586180"/>
                  <a:gd name="connsiteY12" fmla="*/ 2122841 h 2122841"/>
                  <a:gd name="connsiteX0" fmla="*/ 0 w 6586180"/>
                  <a:gd name="connsiteY0" fmla="*/ 794423 h 2122841"/>
                  <a:gd name="connsiteX1" fmla="*/ 2140857 w 6586180"/>
                  <a:gd name="connsiteY1" fmla="*/ 1501995 h 2122841"/>
                  <a:gd name="connsiteX2" fmla="*/ 2804886 w 6586180"/>
                  <a:gd name="connsiteY2" fmla="*/ 406166 h 2122841"/>
                  <a:gd name="connsiteX3" fmla="*/ 3291114 w 6586180"/>
                  <a:gd name="connsiteY3" fmla="*/ 1451195 h 2122841"/>
                  <a:gd name="connsiteX4" fmla="*/ 3755571 w 6586180"/>
                  <a:gd name="connsiteY4" fmla="*/ 877880 h 2122841"/>
                  <a:gd name="connsiteX5" fmla="*/ 4071257 w 6586180"/>
                  <a:gd name="connsiteY5" fmla="*/ 1367738 h 2122841"/>
                  <a:gd name="connsiteX6" fmla="*/ 4466771 w 6586180"/>
                  <a:gd name="connsiteY6" fmla="*/ 3395 h 2122841"/>
                  <a:gd name="connsiteX7" fmla="*/ 4858657 w 6586180"/>
                  <a:gd name="connsiteY7" fmla="*/ 961338 h 2122841"/>
                  <a:gd name="connsiteX8" fmla="*/ 5148943 w 6586180"/>
                  <a:gd name="connsiteY8" fmla="*/ 351738 h 2122841"/>
                  <a:gd name="connsiteX9" fmla="*/ 5588000 w 6586180"/>
                  <a:gd name="connsiteY9" fmla="*/ 1491109 h 2122841"/>
                  <a:gd name="connsiteX10" fmla="*/ 6074228 w 6586180"/>
                  <a:gd name="connsiteY10" fmla="*/ 533166 h 2122841"/>
                  <a:gd name="connsiteX11" fmla="*/ 6586180 w 6586180"/>
                  <a:gd name="connsiteY11" fmla="*/ 2122841 h 2122841"/>
                  <a:gd name="connsiteX0" fmla="*/ 0 w 4445323"/>
                  <a:gd name="connsiteY0" fmla="*/ 1501995 h 2122841"/>
                  <a:gd name="connsiteX1" fmla="*/ 664029 w 4445323"/>
                  <a:gd name="connsiteY1" fmla="*/ 406166 h 2122841"/>
                  <a:gd name="connsiteX2" fmla="*/ 1150257 w 4445323"/>
                  <a:gd name="connsiteY2" fmla="*/ 1451195 h 2122841"/>
                  <a:gd name="connsiteX3" fmla="*/ 1614714 w 4445323"/>
                  <a:gd name="connsiteY3" fmla="*/ 877880 h 2122841"/>
                  <a:gd name="connsiteX4" fmla="*/ 1930400 w 4445323"/>
                  <a:gd name="connsiteY4" fmla="*/ 1367738 h 2122841"/>
                  <a:gd name="connsiteX5" fmla="*/ 2325914 w 4445323"/>
                  <a:gd name="connsiteY5" fmla="*/ 3395 h 2122841"/>
                  <a:gd name="connsiteX6" fmla="*/ 2717800 w 4445323"/>
                  <a:gd name="connsiteY6" fmla="*/ 961338 h 2122841"/>
                  <a:gd name="connsiteX7" fmla="*/ 3008086 w 4445323"/>
                  <a:gd name="connsiteY7" fmla="*/ 351738 h 2122841"/>
                  <a:gd name="connsiteX8" fmla="*/ 3447143 w 4445323"/>
                  <a:gd name="connsiteY8" fmla="*/ 1491109 h 2122841"/>
                  <a:gd name="connsiteX9" fmla="*/ 3933371 w 4445323"/>
                  <a:gd name="connsiteY9" fmla="*/ 533166 h 2122841"/>
                  <a:gd name="connsiteX10" fmla="*/ 4445323 w 4445323"/>
                  <a:gd name="connsiteY10" fmla="*/ 2122841 h 2122841"/>
                  <a:gd name="connsiteX0" fmla="*/ 0 w 3781294"/>
                  <a:gd name="connsiteY0" fmla="*/ 406166 h 2122841"/>
                  <a:gd name="connsiteX1" fmla="*/ 486228 w 3781294"/>
                  <a:gd name="connsiteY1" fmla="*/ 1451195 h 2122841"/>
                  <a:gd name="connsiteX2" fmla="*/ 950685 w 3781294"/>
                  <a:gd name="connsiteY2" fmla="*/ 877880 h 2122841"/>
                  <a:gd name="connsiteX3" fmla="*/ 1266371 w 3781294"/>
                  <a:gd name="connsiteY3" fmla="*/ 1367738 h 2122841"/>
                  <a:gd name="connsiteX4" fmla="*/ 1661885 w 3781294"/>
                  <a:gd name="connsiteY4" fmla="*/ 3395 h 2122841"/>
                  <a:gd name="connsiteX5" fmla="*/ 2053771 w 3781294"/>
                  <a:gd name="connsiteY5" fmla="*/ 961338 h 2122841"/>
                  <a:gd name="connsiteX6" fmla="*/ 2344057 w 3781294"/>
                  <a:gd name="connsiteY6" fmla="*/ 351738 h 2122841"/>
                  <a:gd name="connsiteX7" fmla="*/ 2783114 w 3781294"/>
                  <a:gd name="connsiteY7" fmla="*/ 1491109 h 2122841"/>
                  <a:gd name="connsiteX8" fmla="*/ 3269342 w 3781294"/>
                  <a:gd name="connsiteY8" fmla="*/ 533166 h 2122841"/>
                  <a:gd name="connsiteX9" fmla="*/ 3781294 w 3781294"/>
                  <a:gd name="connsiteY9" fmla="*/ 2122841 h 21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1294" h="2122841">
                    <a:moveTo>
                      <a:pt x="0" y="406166"/>
                    </a:moveTo>
                    <a:cubicBezTo>
                      <a:pt x="191709" y="397699"/>
                      <a:pt x="327781" y="1372576"/>
                      <a:pt x="486228" y="1451195"/>
                    </a:cubicBezTo>
                    <a:cubicBezTo>
                      <a:pt x="644675" y="1529814"/>
                      <a:pt x="820661" y="891789"/>
                      <a:pt x="950685" y="877880"/>
                    </a:cubicBezTo>
                    <a:cubicBezTo>
                      <a:pt x="1080709" y="863971"/>
                      <a:pt x="1147838" y="1513486"/>
                      <a:pt x="1266371" y="1367738"/>
                    </a:cubicBezTo>
                    <a:cubicBezTo>
                      <a:pt x="1384904" y="1221991"/>
                      <a:pt x="1530652" y="71128"/>
                      <a:pt x="1661885" y="3395"/>
                    </a:cubicBezTo>
                    <a:cubicBezTo>
                      <a:pt x="1793118" y="-64338"/>
                      <a:pt x="1940076" y="903281"/>
                      <a:pt x="2053771" y="961338"/>
                    </a:cubicBezTo>
                    <a:cubicBezTo>
                      <a:pt x="2167466" y="1019395"/>
                      <a:pt x="2222500" y="263443"/>
                      <a:pt x="2344057" y="351738"/>
                    </a:cubicBezTo>
                    <a:cubicBezTo>
                      <a:pt x="2465614" y="440033"/>
                      <a:pt x="2628900" y="1460871"/>
                      <a:pt x="2783114" y="1491109"/>
                    </a:cubicBezTo>
                    <a:cubicBezTo>
                      <a:pt x="2937328" y="1521347"/>
                      <a:pt x="3102979" y="427877"/>
                      <a:pt x="3269342" y="533166"/>
                    </a:cubicBezTo>
                    <a:cubicBezTo>
                      <a:pt x="3435705" y="638455"/>
                      <a:pt x="3632824" y="1479072"/>
                      <a:pt x="3781294" y="2122841"/>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7" name="Freeform: Shape 156"/>
              <p:cNvSpPr/>
              <p:nvPr/>
            </p:nvSpPr>
            <p:spPr>
              <a:xfrm>
                <a:off x="3258458" y="6195929"/>
                <a:ext cx="3236685" cy="1220174"/>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6527800"/>
                  <a:gd name="connsiteY0" fmla="*/ 1219485 h 2311685"/>
                  <a:gd name="connsiteX1" fmla="*/ 765628 w 6527800"/>
                  <a:gd name="connsiteY1" fmla="*/ 1894400 h 2311685"/>
                  <a:gd name="connsiteX2" fmla="*/ 1531257 w 6527800"/>
                  <a:gd name="connsiteY2" fmla="*/ 29314 h 2311685"/>
                  <a:gd name="connsiteX3" fmla="*/ 2804886 w 6527800"/>
                  <a:gd name="connsiteY3" fmla="*/ 831228 h 2311685"/>
                  <a:gd name="connsiteX4" fmla="*/ 3291114 w 6527800"/>
                  <a:gd name="connsiteY4" fmla="*/ 1876257 h 2311685"/>
                  <a:gd name="connsiteX5" fmla="*/ 3755571 w 6527800"/>
                  <a:gd name="connsiteY5" fmla="*/ 1302942 h 2311685"/>
                  <a:gd name="connsiteX6" fmla="*/ 4071257 w 6527800"/>
                  <a:gd name="connsiteY6" fmla="*/ 1792800 h 2311685"/>
                  <a:gd name="connsiteX7" fmla="*/ 4466771 w 6527800"/>
                  <a:gd name="connsiteY7" fmla="*/ 428457 h 2311685"/>
                  <a:gd name="connsiteX8" fmla="*/ 4858657 w 6527800"/>
                  <a:gd name="connsiteY8" fmla="*/ 1386400 h 2311685"/>
                  <a:gd name="connsiteX9" fmla="*/ 5148943 w 6527800"/>
                  <a:gd name="connsiteY9" fmla="*/ 776800 h 2311685"/>
                  <a:gd name="connsiteX10" fmla="*/ 5588000 w 6527800"/>
                  <a:gd name="connsiteY10" fmla="*/ 1916171 h 2311685"/>
                  <a:gd name="connsiteX11" fmla="*/ 6074228 w 6527800"/>
                  <a:gd name="connsiteY11" fmla="*/ 958228 h 2311685"/>
                  <a:gd name="connsiteX12" fmla="*/ 6527800 w 6527800"/>
                  <a:gd name="connsiteY12" fmla="*/ 2311685 h 2311685"/>
                  <a:gd name="connsiteX0" fmla="*/ 0 w 6527800"/>
                  <a:gd name="connsiteY0" fmla="*/ 794423 h 1886623"/>
                  <a:gd name="connsiteX1" fmla="*/ 765628 w 6527800"/>
                  <a:gd name="connsiteY1" fmla="*/ 1469338 h 1886623"/>
                  <a:gd name="connsiteX2" fmla="*/ 2804886 w 6527800"/>
                  <a:gd name="connsiteY2" fmla="*/ 406166 h 1886623"/>
                  <a:gd name="connsiteX3" fmla="*/ 3291114 w 6527800"/>
                  <a:gd name="connsiteY3" fmla="*/ 1451195 h 1886623"/>
                  <a:gd name="connsiteX4" fmla="*/ 3755571 w 6527800"/>
                  <a:gd name="connsiteY4" fmla="*/ 877880 h 1886623"/>
                  <a:gd name="connsiteX5" fmla="*/ 4071257 w 6527800"/>
                  <a:gd name="connsiteY5" fmla="*/ 1367738 h 1886623"/>
                  <a:gd name="connsiteX6" fmla="*/ 4466771 w 6527800"/>
                  <a:gd name="connsiteY6" fmla="*/ 3395 h 1886623"/>
                  <a:gd name="connsiteX7" fmla="*/ 4858657 w 6527800"/>
                  <a:gd name="connsiteY7" fmla="*/ 961338 h 1886623"/>
                  <a:gd name="connsiteX8" fmla="*/ 5148943 w 6527800"/>
                  <a:gd name="connsiteY8" fmla="*/ 351738 h 1886623"/>
                  <a:gd name="connsiteX9" fmla="*/ 5588000 w 6527800"/>
                  <a:gd name="connsiteY9" fmla="*/ 1491109 h 1886623"/>
                  <a:gd name="connsiteX10" fmla="*/ 6074228 w 6527800"/>
                  <a:gd name="connsiteY10" fmla="*/ 533166 h 1886623"/>
                  <a:gd name="connsiteX11" fmla="*/ 6527800 w 6527800"/>
                  <a:gd name="connsiteY11" fmla="*/ 1886623 h 1886623"/>
                  <a:gd name="connsiteX0" fmla="*/ 0 w 6527800"/>
                  <a:gd name="connsiteY0" fmla="*/ 794423 h 1886623"/>
                  <a:gd name="connsiteX1" fmla="*/ 765628 w 6527800"/>
                  <a:gd name="connsiteY1" fmla="*/ 1469338 h 1886623"/>
                  <a:gd name="connsiteX2" fmla="*/ 3291114 w 6527800"/>
                  <a:gd name="connsiteY2" fmla="*/ 1451195 h 1886623"/>
                  <a:gd name="connsiteX3" fmla="*/ 3755571 w 6527800"/>
                  <a:gd name="connsiteY3" fmla="*/ 877880 h 1886623"/>
                  <a:gd name="connsiteX4" fmla="*/ 4071257 w 6527800"/>
                  <a:gd name="connsiteY4" fmla="*/ 1367738 h 1886623"/>
                  <a:gd name="connsiteX5" fmla="*/ 4466771 w 6527800"/>
                  <a:gd name="connsiteY5" fmla="*/ 3395 h 1886623"/>
                  <a:gd name="connsiteX6" fmla="*/ 4858657 w 6527800"/>
                  <a:gd name="connsiteY6" fmla="*/ 961338 h 1886623"/>
                  <a:gd name="connsiteX7" fmla="*/ 5148943 w 6527800"/>
                  <a:gd name="connsiteY7" fmla="*/ 351738 h 1886623"/>
                  <a:gd name="connsiteX8" fmla="*/ 5588000 w 6527800"/>
                  <a:gd name="connsiteY8" fmla="*/ 1491109 h 1886623"/>
                  <a:gd name="connsiteX9" fmla="*/ 6074228 w 6527800"/>
                  <a:gd name="connsiteY9" fmla="*/ 533166 h 1886623"/>
                  <a:gd name="connsiteX10" fmla="*/ 6527800 w 6527800"/>
                  <a:gd name="connsiteY10" fmla="*/ 1886623 h 1886623"/>
                  <a:gd name="connsiteX0" fmla="*/ 0 w 6527800"/>
                  <a:gd name="connsiteY0" fmla="*/ 794423 h 1886623"/>
                  <a:gd name="connsiteX1" fmla="*/ 3291114 w 6527800"/>
                  <a:gd name="connsiteY1" fmla="*/ 1451195 h 1886623"/>
                  <a:gd name="connsiteX2" fmla="*/ 3755571 w 6527800"/>
                  <a:gd name="connsiteY2" fmla="*/ 877880 h 1886623"/>
                  <a:gd name="connsiteX3" fmla="*/ 4071257 w 6527800"/>
                  <a:gd name="connsiteY3" fmla="*/ 1367738 h 1886623"/>
                  <a:gd name="connsiteX4" fmla="*/ 4466771 w 6527800"/>
                  <a:gd name="connsiteY4" fmla="*/ 3395 h 1886623"/>
                  <a:gd name="connsiteX5" fmla="*/ 4858657 w 6527800"/>
                  <a:gd name="connsiteY5" fmla="*/ 961338 h 1886623"/>
                  <a:gd name="connsiteX6" fmla="*/ 5148943 w 6527800"/>
                  <a:gd name="connsiteY6" fmla="*/ 351738 h 1886623"/>
                  <a:gd name="connsiteX7" fmla="*/ 5588000 w 6527800"/>
                  <a:gd name="connsiteY7" fmla="*/ 1491109 h 1886623"/>
                  <a:gd name="connsiteX8" fmla="*/ 6074228 w 6527800"/>
                  <a:gd name="connsiteY8" fmla="*/ 533166 h 1886623"/>
                  <a:gd name="connsiteX9" fmla="*/ 6527800 w 6527800"/>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685" h="1886623">
                    <a:moveTo>
                      <a:pt x="-1" y="1451195"/>
                    </a:moveTo>
                    <a:cubicBezTo>
                      <a:pt x="625927" y="1465104"/>
                      <a:pt x="334432" y="891789"/>
                      <a:pt x="464456" y="877880"/>
                    </a:cubicBezTo>
                    <a:cubicBezTo>
                      <a:pt x="594480" y="863971"/>
                      <a:pt x="661609" y="1513486"/>
                      <a:pt x="780142" y="1367738"/>
                    </a:cubicBezTo>
                    <a:cubicBezTo>
                      <a:pt x="898675" y="1221991"/>
                      <a:pt x="1044423" y="71128"/>
                      <a:pt x="1175656" y="3395"/>
                    </a:cubicBezTo>
                    <a:cubicBezTo>
                      <a:pt x="1306889" y="-64338"/>
                      <a:pt x="1453847" y="903281"/>
                      <a:pt x="1567542" y="961338"/>
                    </a:cubicBezTo>
                    <a:cubicBezTo>
                      <a:pt x="1681237" y="1019395"/>
                      <a:pt x="1736271" y="263443"/>
                      <a:pt x="1857828" y="351738"/>
                    </a:cubicBezTo>
                    <a:cubicBezTo>
                      <a:pt x="1979385" y="440033"/>
                      <a:pt x="2142671" y="1460871"/>
                      <a:pt x="2296885" y="1491109"/>
                    </a:cubicBezTo>
                    <a:cubicBezTo>
                      <a:pt x="2451099" y="1521347"/>
                      <a:pt x="2626480" y="467247"/>
                      <a:pt x="2783113" y="533166"/>
                    </a:cubicBezTo>
                    <a:cubicBezTo>
                      <a:pt x="2939746" y="599085"/>
                      <a:pt x="3088215" y="1242854"/>
                      <a:pt x="3236685"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8" name="Freeform: Shape 157"/>
              <p:cNvSpPr/>
              <p:nvPr/>
            </p:nvSpPr>
            <p:spPr>
              <a:xfrm>
                <a:off x="4038601" y="6633271"/>
                <a:ext cx="2456542" cy="862645"/>
              </a:xfrm>
              <a:custGeom>
                <a:avLst/>
                <a:gdLst>
                  <a:gd name="connsiteX0" fmla="*/ 0 w 6527800"/>
                  <a:gd name="connsiteY0" fmla="*/ 1190184 h 2282384"/>
                  <a:gd name="connsiteX1" fmla="*/ 765628 w 6527800"/>
                  <a:gd name="connsiteY1" fmla="*/ 1865099 h 2282384"/>
                  <a:gd name="connsiteX2" fmla="*/ 1531257 w 6527800"/>
                  <a:gd name="connsiteY2" fmla="*/ 13 h 2282384"/>
                  <a:gd name="connsiteX3" fmla="*/ 2140857 w 6527800"/>
                  <a:gd name="connsiteY3" fmla="*/ 1897756 h 2282384"/>
                  <a:gd name="connsiteX4" fmla="*/ 2804886 w 6527800"/>
                  <a:gd name="connsiteY4" fmla="*/ 801927 h 2282384"/>
                  <a:gd name="connsiteX5" fmla="*/ 3291114 w 6527800"/>
                  <a:gd name="connsiteY5" fmla="*/ 1846956 h 2282384"/>
                  <a:gd name="connsiteX6" fmla="*/ 3755571 w 6527800"/>
                  <a:gd name="connsiteY6" fmla="*/ 1273641 h 2282384"/>
                  <a:gd name="connsiteX7" fmla="*/ 4071257 w 6527800"/>
                  <a:gd name="connsiteY7" fmla="*/ 1763499 h 2282384"/>
                  <a:gd name="connsiteX8" fmla="*/ 4466771 w 6527800"/>
                  <a:gd name="connsiteY8" fmla="*/ 399156 h 2282384"/>
                  <a:gd name="connsiteX9" fmla="*/ 4858657 w 6527800"/>
                  <a:gd name="connsiteY9" fmla="*/ 1357099 h 2282384"/>
                  <a:gd name="connsiteX10" fmla="*/ 5148943 w 6527800"/>
                  <a:gd name="connsiteY10" fmla="*/ 747499 h 2282384"/>
                  <a:gd name="connsiteX11" fmla="*/ 5588000 w 6527800"/>
                  <a:gd name="connsiteY11" fmla="*/ 1886870 h 2282384"/>
                  <a:gd name="connsiteX12" fmla="*/ 6074228 w 6527800"/>
                  <a:gd name="connsiteY12" fmla="*/ 928927 h 2282384"/>
                  <a:gd name="connsiteX13" fmla="*/ 6527800 w 6527800"/>
                  <a:gd name="connsiteY13" fmla="*/ 2282384 h 2282384"/>
                  <a:gd name="connsiteX0" fmla="*/ 0 w 5762172"/>
                  <a:gd name="connsiteY0" fmla="*/ 1865099 h 2282384"/>
                  <a:gd name="connsiteX1" fmla="*/ 765629 w 5762172"/>
                  <a:gd name="connsiteY1" fmla="*/ 13 h 2282384"/>
                  <a:gd name="connsiteX2" fmla="*/ 1375229 w 5762172"/>
                  <a:gd name="connsiteY2" fmla="*/ 1897756 h 2282384"/>
                  <a:gd name="connsiteX3" fmla="*/ 2039258 w 5762172"/>
                  <a:gd name="connsiteY3" fmla="*/ 801927 h 2282384"/>
                  <a:gd name="connsiteX4" fmla="*/ 2525486 w 5762172"/>
                  <a:gd name="connsiteY4" fmla="*/ 1846956 h 2282384"/>
                  <a:gd name="connsiteX5" fmla="*/ 2989943 w 5762172"/>
                  <a:gd name="connsiteY5" fmla="*/ 1273641 h 2282384"/>
                  <a:gd name="connsiteX6" fmla="*/ 3305629 w 5762172"/>
                  <a:gd name="connsiteY6" fmla="*/ 1763499 h 2282384"/>
                  <a:gd name="connsiteX7" fmla="*/ 3701143 w 5762172"/>
                  <a:gd name="connsiteY7" fmla="*/ 399156 h 2282384"/>
                  <a:gd name="connsiteX8" fmla="*/ 4093029 w 5762172"/>
                  <a:gd name="connsiteY8" fmla="*/ 1357099 h 2282384"/>
                  <a:gd name="connsiteX9" fmla="*/ 4383315 w 5762172"/>
                  <a:gd name="connsiteY9" fmla="*/ 747499 h 2282384"/>
                  <a:gd name="connsiteX10" fmla="*/ 4822372 w 5762172"/>
                  <a:gd name="connsiteY10" fmla="*/ 1886870 h 2282384"/>
                  <a:gd name="connsiteX11" fmla="*/ 5308600 w 5762172"/>
                  <a:gd name="connsiteY11" fmla="*/ 928927 h 2282384"/>
                  <a:gd name="connsiteX12" fmla="*/ 5762172 w 5762172"/>
                  <a:gd name="connsiteY12" fmla="*/ 2282384 h 2282384"/>
                  <a:gd name="connsiteX0" fmla="*/ 1 w 4996544"/>
                  <a:gd name="connsiteY0" fmla="*/ -2 h 2282369"/>
                  <a:gd name="connsiteX1" fmla="*/ 609601 w 4996544"/>
                  <a:gd name="connsiteY1" fmla="*/ 1897741 h 2282369"/>
                  <a:gd name="connsiteX2" fmla="*/ 1273630 w 4996544"/>
                  <a:gd name="connsiteY2" fmla="*/ 801912 h 2282369"/>
                  <a:gd name="connsiteX3" fmla="*/ 1759858 w 4996544"/>
                  <a:gd name="connsiteY3" fmla="*/ 1846941 h 2282369"/>
                  <a:gd name="connsiteX4" fmla="*/ 2224315 w 4996544"/>
                  <a:gd name="connsiteY4" fmla="*/ 1273626 h 2282369"/>
                  <a:gd name="connsiteX5" fmla="*/ 2540001 w 4996544"/>
                  <a:gd name="connsiteY5" fmla="*/ 1763484 h 2282369"/>
                  <a:gd name="connsiteX6" fmla="*/ 2935515 w 4996544"/>
                  <a:gd name="connsiteY6" fmla="*/ 399141 h 2282369"/>
                  <a:gd name="connsiteX7" fmla="*/ 3327401 w 4996544"/>
                  <a:gd name="connsiteY7" fmla="*/ 1357084 h 2282369"/>
                  <a:gd name="connsiteX8" fmla="*/ 3617687 w 4996544"/>
                  <a:gd name="connsiteY8" fmla="*/ 747484 h 2282369"/>
                  <a:gd name="connsiteX9" fmla="*/ 4056744 w 4996544"/>
                  <a:gd name="connsiteY9" fmla="*/ 1886855 h 2282369"/>
                  <a:gd name="connsiteX10" fmla="*/ 4542972 w 4996544"/>
                  <a:gd name="connsiteY10" fmla="*/ 928912 h 2282369"/>
                  <a:gd name="connsiteX11" fmla="*/ 4996544 w 4996544"/>
                  <a:gd name="connsiteY11" fmla="*/ 2282369 h 2282369"/>
                  <a:gd name="connsiteX0" fmla="*/ 0 w 4386943"/>
                  <a:gd name="connsiteY0" fmla="*/ 1501995 h 1886623"/>
                  <a:gd name="connsiteX1" fmla="*/ 664029 w 4386943"/>
                  <a:gd name="connsiteY1" fmla="*/ 406166 h 1886623"/>
                  <a:gd name="connsiteX2" fmla="*/ 1150257 w 4386943"/>
                  <a:gd name="connsiteY2" fmla="*/ 1451195 h 1886623"/>
                  <a:gd name="connsiteX3" fmla="*/ 1614714 w 4386943"/>
                  <a:gd name="connsiteY3" fmla="*/ 877880 h 1886623"/>
                  <a:gd name="connsiteX4" fmla="*/ 1930400 w 4386943"/>
                  <a:gd name="connsiteY4" fmla="*/ 1367738 h 1886623"/>
                  <a:gd name="connsiteX5" fmla="*/ 2325914 w 4386943"/>
                  <a:gd name="connsiteY5" fmla="*/ 3395 h 1886623"/>
                  <a:gd name="connsiteX6" fmla="*/ 2717800 w 4386943"/>
                  <a:gd name="connsiteY6" fmla="*/ 961338 h 1886623"/>
                  <a:gd name="connsiteX7" fmla="*/ 3008086 w 4386943"/>
                  <a:gd name="connsiteY7" fmla="*/ 351738 h 1886623"/>
                  <a:gd name="connsiteX8" fmla="*/ 3447143 w 4386943"/>
                  <a:gd name="connsiteY8" fmla="*/ 1491109 h 1886623"/>
                  <a:gd name="connsiteX9" fmla="*/ 3933371 w 4386943"/>
                  <a:gd name="connsiteY9" fmla="*/ 533166 h 1886623"/>
                  <a:gd name="connsiteX10" fmla="*/ 4386943 w 4386943"/>
                  <a:gd name="connsiteY10" fmla="*/ 1886623 h 1886623"/>
                  <a:gd name="connsiteX0" fmla="*/ 1 w 3722915"/>
                  <a:gd name="connsiteY0" fmla="*/ 406166 h 1886623"/>
                  <a:gd name="connsiteX1" fmla="*/ 486229 w 3722915"/>
                  <a:gd name="connsiteY1" fmla="*/ 1451195 h 1886623"/>
                  <a:gd name="connsiteX2" fmla="*/ 950686 w 3722915"/>
                  <a:gd name="connsiteY2" fmla="*/ 877880 h 1886623"/>
                  <a:gd name="connsiteX3" fmla="*/ 1266372 w 3722915"/>
                  <a:gd name="connsiteY3" fmla="*/ 1367738 h 1886623"/>
                  <a:gd name="connsiteX4" fmla="*/ 1661886 w 3722915"/>
                  <a:gd name="connsiteY4" fmla="*/ 3395 h 1886623"/>
                  <a:gd name="connsiteX5" fmla="*/ 2053772 w 3722915"/>
                  <a:gd name="connsiteY5" fmla="*/ 961338 h 1886623"/>
                  <a:gd name="connsiteX6" fmla="*/ 2344058 w 3722915"/>
                  <a:gd name="connsiteY6" fmla="*/ 351738 h 1886623"/>
                  <a:gd name="connsiteX7" fmla="*/ 2783115 w 3722915"/>
                  <a:gd name="connsiteY7" fmla="*/ 1491109 h 1886623"/>
                  <a:gd name="connsiteX8" fmla="*/ 3269343 w 3722915"/>
                  <a:gd name="connsiteY8" fmla="*/ 533166 h 1886623"/>
                  <a:gd name="connsiteX9" fmla="*/ 3722915 w 3722915"/>
                  <a:gd name="connsiteY9" fmla="*/ 1886623 h 1886623"/>
                  <a:gd name="connsiteX0" fmla="*/ -1 w 3236685"/>
                  <a:gd name="connsiteY0" fmla="*/ 1451195 h 1886623"/>
                  <a:gd name="connsiteX1" fmla="*/ 464456 w 3236685"/>
                  <a:gd name="connsiteY1" fmla="*/ 877880 h 1886623"/>
                  <a:gd name="connsiteX2" fmla="*/ 780142 w 3236685"/>
                  <a:gd name="connsiteY2" fmla="*/ 1367738 h 1886623"/>
                  <a:gd name="connsiteX3" fmla="*/ 1175656 w 3236685"/>
                  <a:gd name="connsiteY3" fmla="*/ 3395 h 1886623"/>
                  <a:gd name="connsiteX4" fmla="*/ 1567542 w 3236685"/>
                  <a:gd name="connsiteY4" fmla="*/ 961338 h 1886623"/>
                  <a:gd name="connsiteX5" fmla="*/ 1857828 w 3236685"/>
                  <a:gd name="connsiteY5" fmla="*/ 351738 h 1886623"/>
                  <a:gd name="connsiteX6" fmla="*/ 2296885 w 3236685"/>
                  <a:gd name="connsiteY6" fmla="*/ 1491109 h 1886623"/>
                  <a:gd name="connsiteX7" fmla="*/ 2783113 w 3236685"/>
                  <a:gd name="connsiteY7" fmla="*/ 533166 h 1886623"/>
                  <a:gd name="connsiteX8" fmla="*/ 3236685 w 3236685"/>
                  <a:gd name="connsiteY8" fmla="*/ 1886623 h 1886623"/>
                  <a:gd name="connsiteX0" fmla="*/ 0 w 2772229"/>
                  <a:gd name="connsiteY0" fmla="*/ 877880 h 1886623"/>
                  <a:gd name="connsiteX1" fmla="*/ 315686 w 2772229"/>
                  <a:gd name="connsiteY1" fmla="*/ 1367738 h 1886623"/>
                  <a:gd name="connsiteX2" fmla="*/ 711200 w 2772229"/>
                  <a:gd name="connsiteY2" fmla="*/ 3395 h 1886623"/>
                  <a:gd name="connsiteX3" fmla="*/ 1103086 w 2772229"/>
                  <a:gd name="connsiteY3" fmla="*/ 961338 h 1886623"/>
                  <a:gd name="connsiteX4" fmla="*/ 1393372 w 2772229"/>
                  <a:gd name="connsiteY4" fmla="*/ 351738 h 1886623"/>
                  <a:gd name="connsiteX5" fmla="*/ 1832429 w 2772229"/>
                  <a:gd name="connsiteY5" fmla="*/ 1491109 h 1886623"/>
                  <a:gd name="connsiteX6" fmla="*/ 2318657 w 2772229"/>
                  <a:gd name="connsiteY6" fmla="*/ 533166 h 1886623"/>
                  <a:gd name="connsiteX7" fmla="*/ 2772229 w 2772229"/>
                  <a:gd name="connsiteY7" fmla="*/ 1886623 h 1886623"/>
                  <a:gd name="connsiteX0" fmla="*/ 0 w 2456543"/>
                  <a:gd name="connsiteY0" fmla="*/ 1367738 h 1886623"/>
                  <a:gd name="connsiteX1" fmla="*/ 395514 w 2456543"/>
                  <a:gd name="connsiteY1" fmla="*/ 3395 h 1886623"/>
                  <a:gd name="connsiteX2" fmla="*/ 787400 w 2456543"/>
                  <a:gd name="connsiteY2" fmla="*/ 961338 h 1886623"/>
                  <a:gd name="connsiteX3" fmla="*/ 1077686 w 2456543"/>
                  <a:gd name="connsiteY3" fmla="*/ 351738 h 1886623"/>
                  <a:gd name="connsiteX4" fmla="*/ 1516743 w 2456543"/>
                  <a:gd name="connsiteY4" fmla="*/ 1491109 h 1886623"/>
                  <a:gd name="connsiteX5" fmla="*/ 2002971 w 2456543"/>
                  <a:gd name="connsiteY5" fmla="*/ 533166 h 1886623"/>
                  <a:gd name="connsiteX6" fmla="*/ 2456543 w 2456543"/>
                  <a:gd name="connsiteY6" fmla="*/ 1886623 h 18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6543" h="1886623">
                    <a:moveTo>
                      <a:pt x="0" y="1367738"/>
                    </a:moveTo>
                    <a:cubicBezTo>
                      <a:pt x="118533" y="1221991"/>
                      <a:pt x="264281" y="71128"/>
                      <a:pt x="395514" y="3395"/>
                    </a:cubicBezTo>
                    <a:cubicBezTo>
                      <a:pt x="526747" y="-64338"/>
                      <a:pt x="673705" y="903281"/>
                      <a:pt x="787400" y="961338"/>
                    </a:cubicBezTo>
                    <a:cubicBezTo>
                      <a:pt x="901095" y="1019395"/>
                      <a:pt x="956129" y="263443"/>
                      <a:pt x="1077686" y="351738"/>
                    </a:cubicBezTo>
                    <a:cubicBezTo>
                      <a:pt x="1199243" y="440033"/>
                      <a:pt x="1362529" y="1460871"/>
                      <a:pt x="1516743" y="1491109"/>
                    </a:cubicBezTo>
                    <a:cubicBezTo>
                      <a:pt x="1670957" y="1521347"/>
                      <a:pt x="1846338" y="467247"/>
                      <a:pt x="2002971" y="533166"/>
                    </a:cubicBezTo>
                    <a:cubicBezTo>
                      <a:pt x="2159604" y="599085"/>
                      <a:pt x="2308073" y="1242854"/>
                      <a:pt x="2456543" y="1886623"/>
                    </a:cubicBezTo>
                  </a:path>
                </a:pathLst>
              </a:custGeom>
              <a:no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grpSp>
      <p:sp>
        <p:nvSpPr>
          <p:cNvPr id="163" name="Rectangle 162"/>
          <p:cNvSpPr/>
          <p:nvPr userDrawn="1"/>
        </p:nvSpPr>
        <p:spPr>
          <a:xfrm>
            <a:off x="0" y="0"/>
            <a:ext cx="12436475" cy="6994525"/>
          </a:xfrm>
          <a:prstGeom prst="rect">
            <a:avLst/>
          </a:prstGeom>
          <a:gradFill>
            <a:gsLst>
              <a:gs pos="0">
                <a:srgbClr val="002050">
                  <a:alpha val="60000"/>
                </a:srgbClr>
              </a:gs>
              <a:gs pos="100000">
                <a:srgbClr val="00205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kern="0">
              <a:solidFill>
                <a:sysClr val="windowText" lastClr="000000"/>
              </a:solidFill>
            </a:endParaRPr>
          </a:p>
        </p:txBody>
      </p:sp>
      <p:graphicFrame>
        <p:nvGraphicFramePr>
          <p:cNvPr id="11" name="Object 10"/>
          <p:cNvGraphicFramePr>
            <a:graphicFrameLocks noChangeAspect="1"/>
          </p:cNvGraphicFramePr>
          <p:nvPr userDrawn="1">
            <p:custDataLst>
              <p:tags r:id="rId2"/>
            </p:custDataLst>
            <p:extLst/>
          </p:nvPr>
        </p:nvGraphicFramePr>
        <p:xfrm>
          <a:off x="0" y="2581"/>
          <a:ext cx="1587" cy="1587"/>
        </p:xfrm>
        <a:graphic>
          <a:graphicData uri="http://schemas.openxmlformats.org/presentationml/2006/ole">
            <mc:AlternateContent xmlns:mc="http://schemas.openxmlformats.org/markup-compatibility/2006">
              <mc:Choice xmlns:v="urn:schemas-microsoft-com:vml" Requires="v">
                <p:oleObj spid="_x0000_s4105"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81"/>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528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77055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583480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55933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8583356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defTabSz="932563"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32563"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505050">
                  <a:tint val="75000"/>
                </a:srgbClr>
              </a:solidFill>
              <a:effectLst/>
              <a:uLnTx/>
              <a:uFillTx/>
            </a:endParaRPr>
          </a:p>
        </p:txBody>
      </p:sp>
    </p:spTree>
    <p:extLst>
      <p:ext uri="{BB962C8B-B14F-4D97-AF65-F5344CB8AC3E}">
        <p14:creationId xmlns:p14="http://schemas.microsoft.com/office/powerpoint/2010/main" val="23826633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6893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86785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vmlDrawing" Target="../drawings/vmlDrawing1.v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6.emf"/><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6"/>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72" name="think-cell Slide" r:id="rId7" imgW="383" imgH="384" progId="TCLayout.ActiveDocument.1">
                  <p:embed/>
                </p:oleObj>
              </mc:Choice>
              <mc:Fallback>
                <p:oleObj name="think-cell Slide" r:id="rId7" imgW="383" imgH="384" progId="TCLayout.ActiveDocument.1">
                  <p:embed/>
                  <p:pic>
                    <p:nvPicPr>
                      <p:cNvPr id="3" name="Object 2" hidden="1"/>
                      <p:cNvPicPr/>
                      <p:nvPr/>
                    </p:nvPicPr>
                    <p:blipFill>
                      <a:blip r:embed="rId8"/>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40" r:id="rId3"/>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5143060"/>
      </p:ext>
    </p:extLst>
  </p:cSld>
  <p:clrMap bg1="lt1" tx1="dk1" bg2="lt2" tx2="dk2" accent1="accent1" accent2="accent2" accent3="accent3" accent4="accent4" accent5="accent5" accent6="accent6" hlink="hlink" folHlink="folHlink"/>
  <p:sldLayoutIdLst>
    <p:sldLayoutId id="214748455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3402332"/>
      </p:ext>
    </p:extLst>
  </p:cSld>
  <p:clrMap bg1="lt1" tx1="dk1" bg2="lt2" tx2="dk2" accent1="accent1" accent2="accent2" accent3="accent3" accent4="accent4" accent5="accent5" accent6="accent6" hlink="hlink" folHlink="folHlink"/>
  <p:sldLayoutIdLst>
    <p:sldLayoutId id="2147484554" r:id="rId1"/>
    <p:sldLayoutId id="2147484557" r:id="rId2"/>
    <p:sldLayoutId id="2147484561" r:id="rId3"/>
    <p:sldLayoutId id="2147484562"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82530799"/>
      </p:ext>
    </p:extLst>
  </p:cSld>
  <p:clrMap bg1="lt1" tx1="dk1" bg2="lt2" tx2="dk2" accent1="accent1" accent2="accent2" accent3="accent3" accent4="accent4" accent5="accent5" accent6="accent6" hlink="hlink" folHlink="folHlink"/>
  <p:sldLayoutIdLst>
    <p:sldLayoutId id="214748456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181394609"/>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 id="2147484581" r:id="rId12"/>
    <p:sldLayoutId id="2147484582" r:id="rId13"/>
    <p:sldLayoutId id="2147484583" r:id="rId14"/>
    <p:sldLayoutId id="2147484584" r:id="rId15"/>
    <p:sldLayoutId id="2147484585" r:id="rId16"/>
    <p:sldLayoutId id="2147484586" r:id="rId17"/>
    <p:sldLayoutId id="2147484587" r:id="rId18"/>
    <p:sldLayoutId id="214748458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7.emf"/></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hyperlink" Target="https://azure.microsoft.com/en-us/services/data-lake-store/" TargetMode="External"/><Relationship Id="rId3" Type="http://schemas.openxmlformats.org/officeDocument/2006/relationships/hyperlink" Target="https://azure.microsoft.com/en-us/services/sql-database/" TargetMode="External"/><Relationship Id="rId7" Type="http://schemas.openxmlformats.org/officeDocument/2006/relationships/hyperlink" Target="https://azure.microsoft.com/en-us/services/stream-analytic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azure.microsoft.com/en-us/services/machine-learning/" TargetMode="External"/><Relationship Id="rId11" Type="http://schemas.openxmlformats.org/officeDocument/2006/relationships/hyperlink" Target="https://azure.microsoft.com/en-us/services/data-factory/" TargetMode="External"/><Relationship Id="rId5" Type="http://schemas.openxmlformats.org/officeDocument/2006/relationships/hyperlink" Target="https://azure.microsoft.com/en-us/services/hdinsight/" TargetMode="External"/><Relationship Id="rId10" Type="http://schemas.openxmlformats.org/officeDocument/2006/relationships/hyperlink" Target="https://azure.microsoft.com/en-us/services/data-catalog/" TargetMode="External"/><Relationship Id="rId4" Type="http://schemas.openxmlformats.org/officeDocument/2006/relationships/hyperlink" Target="https://azure.microsoft.com/en-us/services/sql-data-warehouse/" TargetMode="External"/><Relationship Id="rId9" Type="http://schemas.openxmlformats.org/officeDocument/2006/relationships/hyperlink" Target="https://azure.microsoft.com/en-us/services/data-lake-analyti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5127"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0" y="4096004"/>
            <a:ext cx="6788469"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400" b="1" i="0" u="none" strike="noStrike" kern="0" cap="none" spc="0" normalizeH="0" baseline="0" noProof="0" dirty="0">
                <a:ln>
                  <a:noFill/>
                </a:ln>
                <a:solidFill>
                  <a:srgbClr val="0072C6"/>
                </a:solidFill>
                <a:effectLst/>
                <a:uLnTx/>
                <a:uFillTx/>
                <a:latin typeface="Segoe UI Light"/>
                <a:ea typeface="+mn-ea"/>
                <a:cs typeface="+mn-cs"/>
              </a:rPr>
              <a:t>Microsoft Business Analytics and AI </a:t>
            </a:r>
          </a:p>
          <a:p>
            <a:pPr lvl="0" algn="ctr" defTabSz="932520">
              <a:spcBef>
                <a:spcPts val="1224"/>
              </a:spcBef>
              <a:defRPr/>
            </a:pPr>
            <a:r>
              <a:rPr lang="en-US" sz="2800" b="1" kern="0" spc="-102" dirty="0">
                <a:ln w="3175">
                  <a:noFill/>
                </a:ln>
                <a:solidFill>
                  <a:srgbClr val="0072C6"/>
                </a:solidFill>
                <a:latin typeface="Segoe UI Light"/>
              </a:rPr>
              <a:t>Building Solutions – Business Understanding</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Machine Learning and Data Science Team</a:t>
            </a:r>
          </a:p>
          <a:p>
            <a:pPr lvl="0" algn="ctr" defTabSz="914400">
              <a:lnSpc>
                <a:spcPct val="90000"/>
              </a:lnSpc>
              <a:buSzPct val="90000"/>
              <a:defRPr/>
            </a:pPr>
            <a:r>
              <a:rPr lang="en-US" sz="2400" kern="0" dirty="0">
                <a:solidFill>
                  <a:srgbClr val="00BCF2"/>
                </a:solidFill>
                <a:latin typeface="Segoe UI Light"/>
              </a:rPr>
              <a:t>aka.ms/</a:t>
            </a:r>
            <a:r>
              <a:rPr lang="en-US" sz="2400" kern="0" dirty="0" err="1">
                <a:solidFill>
                  <a:srgbClr val="00BCF2"/>
                </a:solidFill>
                <a:latin typeface="Segoe UI Light"/>
              </a:rPr>
              <a:t>BusinessAnalyticsAndAI</a:t>
            </a:r>
            <a:endParaRPr lang="en-US" sz="2400" kern="0" dirty="0">
              <a:solidFill>
                <a:srgbClr val="00BCF2"/>
              </a:solidFill>
              <a:latin typeface="Segoe UI Light"/>
            </a:endParaRP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3070486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3698543" cy="199257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rPr>
              <a:t>Data Processing Technologies</a:t>
            </a:r>
            <a:endParaRPr kumimoji="0" lang="en-US" sz="40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endParaRPr>
          </a:p>
        </p:txBody>
      </p:sp>
      <p:pic>
        <p:nvPicPr>
          <p:cNvPr id="2" name="Picture 1"/>
          <p:cNvPicPr>
            <a:picLocks noChangeAspect="1"/>
          </p:cNvPicPr>
          <p:nvPr/>
        </p:nvPicPr>
        <p:blipFill>
          <a:blip r:embed="rId3"/>
          <a:stretch>
            <a:fillRect/>
          </a:stretch>
        </p:blipFill>
        <p:spPr>
          <a:xfrm>
            <a:off x="3233135" y="37437"/>
            <a:ext cx="9071754" cy="6924237"/>
          </a:xfrm>
          <a:prstGeom prst="rect">
            <a:avLst/>
          </a:prstGeom>
        </p:spPr>
      </p:pic>
    </p:spTree>
    <p:extLst>
      <p:ext uri="{BB962C8B-B14F-4D97-AF65-F5344CB8AC3E}">
        <p14:creationId xmlns:p14="http://schemas.microsoft.com/office/powerpoint/2010/main" val="3962031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ext uri="{D42A27DB-BD31-4B8C-83A1-F6EECF244321}">
                <p14:modId xmlns:p14="http://schemas.microsoft.com/office/powerpoint/2010/main" val="556311657"/>
              </p:ext>
            </p:extLst>
          </p:nvPr>
        </p:nvGraphicFramePr>
        <p:xfrm>
          <a:off x="291446" y="1279867"/>
          <a:ext cx="11762008" cy="46106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Tree>
    <p:extLst>
      <p:ext uri="{BB962C8B-B14F-4D97-AF65-F5344CB8AC3E}">
        <p14:creationId xmlns:p14="http://schemas.microsoft.com/office/powerpoint/2010/main" val="25769335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12436475" cy="817581"/>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Create a Solution Workflow</a:t>
            </a:r>
          </a:p>
        </p:txBody>
      </p:sp>
      <p:pic>
        <p:nvPicPr>
          <p:cNvPr id="2" name="Picture 1"/>
          <p:cNvPicPr>
            <a:picLocks noChangeAspect="1"/>
          </p:cNvPicPr>
          <p:nvPr/>
        </p:nvPicPr>
        <p:blipFill>
          <a:blip r:embed="rId3"/>
          <a:stretch>
            <a:fillRect/>
          </a:stretch>
        </p:blipFill>
        <p:spPr>
          <a:xfrm>
            <a:off x="898526" y="817581"/>
            <a:ext cx="10826748" cy="6014860"/>
          </a:xfrm>
          <a:prstGeom prst="rect">
            <a:avLst/>
          </a:prstGeom>
        </p:spPr>
      </p:pic>
      <p:pic>
        <p:nvPicPr>
          <p:cNvPr id="3" name="Picture 2"/>
          <p:cNvPicPr>
            <a:picLocks noChangeAspect="1"/>
          </p:cNvPicPr>
          <p:nvPr/>
        </p:nvPicPr>
        <p:blipFill>
          <a:blip r:embed="rId4"/>
          <a:stretch>
            <a:fillRect/>
          </a:stretch>
        </p:blipFill>
        <p:spPr>
          <a:xfrm>
            <a:off x="189618" y="1118697"/>
            <a:ext cx="12079001" cy="5765807"/>
          </a:xfrm>
          <a:prstGeom prst="rect">
            <a:avLst/>
          </a:prstGeom>
        </p:spPr>
      </p:pic>
    </p:spTree>
    <p:extLst>
      <p:ext uri="{BB962C8B-B14F-4D97-AF65-F5344CB8AC3E}">
        <p14:creationId xmlns:p14="http://schemas.microsoft.com/office/powerpoint/2010/main" val="1432778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0" y="0"/>
            <a:ext cx="12436475" cy="811037"/>
          </a:xfrm>
        </p:spPr>
        <p:txBody>
          <a:bodyPr vert="horz" wrap="square" lIns="146304" tIns="91440" rIns="146304" bIns="91440" rtlCol="0" anchor="t">
            <a:noAutofit/>
          </a:bodyPr>
          <a:lstStyle/>
          <a:p>
            <a:r>
              <a:rPr lang="en-US" dirty="0"/>
              <a:t>Identify Data Sources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716007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436475" cy="818866"/>
          </a:xfrm>
        </p:spPr>
        <p:txBody>
          <a:bodyPr vert="horz" wrap="square" lIns="146304" tIns="91440" rIns="146304" bIns="91440" rtlCol="0" anchor="t">
            <a:noAutofit/>
          </a:bodyPr>
          <a:lstStyle/>
          <a:p>
            <a:r>
              <a:rPr lang="en-US" dirty="0"/>
              <a:t>Locating and Inspecting data</a:t>
            </a:r>
          </a:p>
        </p:txBody>
      </p:sp>
      <p:sp>
        <p:nvSpPr>
          <p:cNvPr id="5" name="Text Placeholder 3"/>
          <p:cNvSpPr txBox="1">
            <a:spLocks/>
          </p:cNvSpPr>
          <p:nvPr/>
        </p:nvSpPr>
        <p:spPr>
          <a:xfrm>
            <a:off x="5085082" y="1242119"/>
            <a:ext cx="6172528" cy="4897259"/>
          </a:xfrm>
          <a:prstGeom prst="rect">
            <a:avLst/>
          </a:prstGeom>
        </p:spPr>
        <p:txBody>
          <a:bodyPr vert="horz" wrap="square" lIns="149217" tIns="93260" rIns="149217" bIns="93260" rtlCol="0" anchor="t">
            <a:spAutoFit/>
          </a:bodyPr>
          <a:lstStyle>
            <a:lvl1pPr marL="336145" marR="0" indent="-336145" algn="l" defTabSz="914367"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3921" kern="1200" spc="0" baseline="0">
                <a:gradFill>
                  <a:gsLst>
                    <a:gs pos="13869">
                      <a:schemeClr val="tx2"/>
                    </a:gs>
                    <a:gs pos="42000">
                      <a:schemeClr val="tx2"/>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None/>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Keys to quality source data</a:t>
            </a:r>
          </a:p>
          <a:p>
            <a:pPr marL="0" marR="0" lvl="0" indent="0"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None/>
              <a:tabLst/>
              <a:defRPr/>
            </a:pPr>
            <a:endPar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endParaRP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Authority</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Spread</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Consistency</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Types and Units</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Representation</a:t>
            </a:r>
          </a:p>
        </p:txBody>
      </p:sp>
      <p:pic>
        <p:nvPicPr>
          <p:cNvPr id="11" name="Picture 10"/>
          <p:cNvPicPr>
            <a:picLocks noChangeAspect="1"/>
          </p:cNvPicPr>
          <p:nvPr/>
        </p:nvPicPr>
        <p:blipFill>
          <a:blip r:embed="rId3"/>
          <a:stretch>
            <a:fillRect/>
          </a:stretch>
        </p:blipFill>
        <p:spPr>
          <a:xfrm>
            <a:off x="-581771" y="926389"/>
            <a:ext cx="6153067" cy="6153067"/>
          </a:xfrm>
          <a:prstGeom prst="rect">
            <a:avLst/>
          </a:prstGeom>
        </p:spPr>
      </p:pic>
    </p:spTree>
    <p:extLst>
      <p:ext uri="{BB962C8B-B14F-4D97-AF65-F5344CB8AC3E}">
        <p14:creationId xmlns:p14="http://schemas.microsoft.com/office/powerpoint/2010/main" val="16780500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59441" y="1951879"/>
            <a:ext cx="7886248" cy="3669988"/>
          </a:xfrm>
        </p:spPr>
        <p:txBody>
          <a:bodyPr>
            <a:normAutofit/>
          </a:bodyPr>
          <a:lstStyle/>
          <a:p>
            <a:pPr marL="742807" indent="-742807">
              <a:buFont typeface="+mj-lt"/>
              <a:buAutoNum type="arabicPeriod"/>
            </a:pPr>
            <a:r>
              <a:rPr lang="en-US" sz="4800" dirty="0"/>
              <a:t>Register data sources</a:t>
            </a:r>
          </a:p>
          <a:p>
            <a:pPr marL="742807" indent="-742807">
              <a:buFont typeface="+mj-lt"/>
              <a:buAutoNum type="arabicPeriod"/>
            </a:pPr>
            <a:r>
              <a:rPr lang="en-US" sz="4800" dirty="0"/>
              <a:t>Tag </a:t>
            </a:r>
            <a:r>
              <a:rPr lang="en-US" sz="4800"/>
              <a:t>the data</a:t>
            </a:r>
            <a:endParaRPr lang="en-US" sz="4800" dirty="0"/>
          </a:p>
          <a:p>
            <a:pPr marL="742807" indent="-742807">
              <a:buFont typeface="+mj-lt"/>
              <a:buAutoNum type="arabicPeriod"/>
            </a:pPr>
            <a:r>
              <a:rPr lang="en-US" sz="4800" dirty="0"/>
              <a:t>Document the data</a:t>
            </a:r>
          </a:p>
          <a:p>
            <a:pPr marL="742807" indent="-742807">
              <a:buFont typeface="+mj-lt"/>
              <a:buAutoNum type="arabicPeriod"/>
            </a:pPr>
            <a:r>
              <a:rPr lang="en-US" sz="4800" dirty="0"/>
              <a:t>Search and connect</a:t>
            </a:r>
          </a:p>
          <a:p>
            <a:pPr marL="742807" indent="-742807">
              <a:buFont typeface="+mj-lt"/>
              <a:buAutoNum type="arabicPeriod"/>
            </a:pPr>
            <a:endParaRPr lang="en-US" sz="4800" dirty="0"/>
          </a:p>
          <a:p>
            <a:pPr marL="742807" indent="-742807">
              <a:buFont typeface="+mj-lt"/>
              <a:buAutoNum type="arabicPeriod"/>
            </a:pPr>
            <a:endParaRPr lang="en-US" sz="4400" dirty="0">
              <a:latin typeface="+mj-lt"/>
            </a:endParaRPr>
          </a:p>
        </p:txBody>
      </p:sp>
      <p:sp>
        <p:nvSpPr>
          <p:cNvPr id="2" name="Title 1"/>
          <p:cNvSpPr>
            <a:spLocks noGrp="1"/>
          </p:cNvSpPr>
          <p:nvPr>
            <p:ph type="title"/>
          </p:nvPr>
        </p:nvSpPr>
        <p:spPr>
          <a:xfrm>
            <a:off x="0" y="-15990"/>
            <a:ext cx="12436475" cy="862151"/>
          </a:xfrm>
        </p:spPr>
        <p:txBody>
          <a:bodyPr vert="horz" wrap="square" lIns="146304" tIns="91440" rIns="146304" bIns="91440" rtlCol="0" anchor="t">
            <a:noAutofit/>
          </a:bodyPr>
          <a:lstStyle/>
          <a:p>
            <a:r>
              <a:rPr lang="en-US" dirty="0"/>
              <a:t>Azure Data Catalog</a:t>
            </a:r>
          </a:p>
        </p:txBody>
      </p:sp>
      <p:pic>
        <p:nvPicPr>
          <p:cNvPr id="5" name="Picture 4"/>
          <p:cNvPicPr>
            <a:picLocks noChangeAspect="1"/>
          </p:cNvPicPr>
          <p:nvPr/>
        </p:nvPicPr>
        <p:blipFill>
          <a:blip r:embed="rId3"/>
          <a:stretch>
            <a:fillRect/>
          </a:stretch>
        </p:blipFill>
        <p:spPr>
          <a:xfrm>
            <a:off x="10103887" y="1059208"/>
            <a:ext cx="1511998" cy="2008126"/>
          </a:xfrm>
          <a:prstGeom prst="rect">
            <a:avLst/>
          </a:prstGeom>
        </p:spPr>
      </p:pic>
    </p:spTree>
    <p:extLst>
      <p:ext uri="{BB962C8B-B14F-4D97-AF65-F5344CB8AC3E}">
        <p14:creationId xmlns:p14="http://schemas.microsoft.com/office/powerpoint/2010/main" val="364743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Adding and searching data on the Azure Data Catalog</a:t>
            </a:r>
          </a:p>
        </p:txBody>
      </p:sp>
      <p:sp>
        <p:nvSpPr>
          <p:cNvPr id="17" name="Title 16"/>
          <p:cNvSpPr>
            <a:spLocks noGrp="1"/>
          </p:cNvSpPr>
          <p:nvPr>
            <p:ph type="title" idx="4294967295"/>
          </p:nvPr>
        </p:nvSpPr>
        <p:spPr>
          <a:xfrm>
            <a:off x="274320" y="307608"/>
            <a:ext cx="5486718" cy="917575"/>
          </a:xfrm>
        </p:spPr>
        <p:txBody>
          <a:bodyPr>
            <a:normAutofit/>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9737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888787" cy="917575"/>
          </a:xfrm>
        </p:spPr>
        <p:txBody>
          <a:bodyPr/>
          <a:lstStyle/>
          <a:p>
            <a:r>
              <a:rPr lang="en-US" dirty="0"/>
              <a:t>Analytics Options</a:t>
            </a:r>
          </a:p>
        </p:txBody>
      </p:sp>
      <p:graphicFrame>
        <p:nvGraphicFramePr>
          <p:cNvPr id="3" name="Table 2"/>
          <p:cNvGraphicFramePr>
            <a:graphicFrameLocks noGrp="1"/>
          </p:cNvGraphicFramePr>
          <p:nvPr>
            <p:extLst/>
          </p:nvPr>
        </p:nvGraphicFramePr>
        <p:xfrm>
          <a:off x="1744925" y="818538"/>
          <a:ext cx="9068982" cy="5791197"/>
        </p:xfrm>
        <a:graphic>
          <a:graphicData uri="http://schemas.openxmlformats.org/drawingml/2006/table">
            <a:tbl>
              <a:tblPr/>
              <a:tblGrid>
                <a:gridCol w="6771035">
                  <a:extLst>
                    <a:ext uri="{9D8B030D-6E8A-4147-A177-3AD203B41FA5}">
                      <a16:colId xmlns:a16="http://schemas.microsoft.com/office/drawing/2014/main" val="3400068076"/>
                    </a:ext>
                  </a:extLst>
                </a:gridCol>
                <a:gridCol w="2297947">
                  <a:extLst>
                    <a:ext uri="{9D8B030D-6E8A-4147-A177-3AD203B41FA5}">
                      <a16:colId xmlns:a16="http://schemas.microsoft.com/office/drawing/2014/main" val="1053375319"/>
                    </a:ext>
                  </a:extLst>
                </a:gridCol>
              </a:tblGrid>
              <a:tr h="504342">
                <a:tc>
                  <a:txBody>
                    <a:bodyPr/>
                    <a:lstStyle/>
                    <a:p>
                      <a:r>
                        <a:rPr lang="en-US" sz="1800">
                          <a:solidFill>
                            <a:schemeClr val="bg2"/>
                          </a:solidFill>
                        </a:rPr>
                        <a:t>You're looking for...</a:t>
                      </a:r>
                    </a:p>
                  </a:txBody>
                  <a:tcPr marL="43551" marR="43551" marT="21776" marB="21776" anchor="ctr">
                    <a:lnL>
                      <a:noFill/>
                    </a:lnL>
                    <a:lnR>
                      <a:noFill/>
                    </a:lnR>
                    <a:lnT>
                      <a:noFill/>
                    </a:lnT>
                    <a:lnB>
                      <a:noFill/>
                    </a:lnB>
                  </a:tcPr>
                </a:tc>
                <a:tc>
                  <a:txBody>
                    <a:bodyPr/>
                    <a:lstStyle/>
                    <a:p>
                      <a:r>
                        <a:rPr lang="en-US" sz="1800" dirty="0">
                          <a:solidFill>
                            <a:schemeClr val="bg2"/>
                          </a:solidFill>
                        </a:rPr>
                        <a:t>You can use this</a:t>
                      </a:r>
                    </a:p>
                  </a:txBody>
                  <a:tcPr marL="43551" marR="43551" marT="21776" marB="21776" anchor="ctr">
                    <a:lnL>
                      <a:noFill/>
                    </a:lnL>
                    <a:lnR>
                      <a:noFill/>
                    </a:lnR>
                    <a:lnT>
                      <a:noFill/>
                    </a:lnT>
                    <a:lnB>
                      <a:noFill/>
                    </a:lnB>
                  </a:tcPr>
                </a:tc>
                <a:extLst>
                  <a:ext uri="{0D108BD9-81ED-4DB2-BD59-A6C34878D82A}">
                    <a16:rowId xmlns:a16="http://schemas.microsoft.com/office/drawing/2014/main" val="3143753309"/>
                  </a:ext>
                </a:extLst>
              </a:tr>
              <a:tr h="629013">
                <a:tc>
                  <a:txBody>
                    <a:bodyPr/>
                    <a:lstStyle/>
                    <a:p>
                      <a:pPr marL="285750" indent="-285750" algn="l" defTabSz="932742" rtl="0" eaLnBrk="1" latinLnBrk="0" hangingPunct="1">
                        <a:lnSpc>
                          <a:spcPts val="2000"/>
                        </a:lnSpc>
                        <a:spcAft>
                          <a:spcPts val="0"/>
                        </a:spcAft>
                        <a:buFont typeface="Arial" panose="020B0604020202020204" pitchFamily="34" charset="0"/>
                        <a:buChar char="•"/>
                        <a:tabLst/>
                      </a:pPr>
                      <a:r>
                        <a:rPr lang="en-US" sz="1800" kern="1200">
                          <a:solidFill>
                            <a:schemeClr val="tx1"/>
                          </a:solidFill>
                          <a:latin typeface="+mn-lt"/>
                          <a:ea typeface="+mn-ea"/>
                          <a:cs typeface="+mn-cs"/>
                        </a:rPr>
                        <a:t>A fully managed relational database that provisions quickly, scales on the fly, and includes built-in intelligence and security</a:t>
                      </a:r>
                    </a:p>
                  </a:txBody>
                  <a:tcPr>
                    <a:lnL>
                      <a:noFill/>
                    </a:lnL>
                    <a:lnR>
                      <a:noFill/>
                    </a:lnR>
                    <a:lnT>
                      <a:noFill/>
                    </a:lnT>
                    <a:lnB>
                      <a:noFill/>
                    </a:lnB>
                  </a:tcPr>
                </a:tc>
                <a:tc>
                  <a:txBody>
                    <a:bodyPr/>
                    <a:lstStyle/>
                    <a:p>
                      <a:r>
                        <a:rPr lang="en-US" sz="1600">
                          <a:hlinkClick r:id="rId3"/>
                        </a:rPr>
                        <a:t>Azure SQL Database</a:t>
                      </a:r>
                      <a:r>
                        <a:rPr lang="en-US" sz="1600"/>
                        <a:t> </a:t>
                      </a:r>
                    </a:p>
                  </a:txBody>
                  <a:tcPr>
                    <a:lnL>
                      <a:noFill/>
                    </a:lnL>
                    <a:lnR>
                      <a:noFill/>
                    </a:lnR>
                    <a:lnT>
                      <a:noFill/>
                    </a:lnT>
                    <a:lnB>
                      <a:noFill/>
                    </a:lnB>
                    <a:noFill/>
                  </a:tcPr>
                </a:tc>
                <a:extLst>
                  <a:ext uri="{0D108BD9-81ED-4DB2-BD59-A6C34878D82A}">
                    <a16:rowId xmlns:a16="http://schemas.microsoft.com/office/drawing/2014/main" val="758088985"/>
                  </a:ext>
                </a:extLst>
              </a:tr>
              <a:tr h="629013">
                <a:tc>
                  <a:txBody>
                    <a:bodyPr/>
                    <a:lstStyle/>
                    <a:p>
                      <a:pPr marL="285750" indent="-285750" algn="l" defTabSz="932742" rtl="0" eaLnBrk="1" latinLnBrk="0" hangingPunct="1">
                        <a:lnSpc>
                          <a:spcPts val="2000"/>
                        </a:lnSpc>
                        <a:spcAft>
                          <a:spcPts val="0"/>
                        </a:spcAft>
                        <a:buFont typeface="Arial" panose="020B0604020202020204" pitchFamily="34" charset="0"/>
                        <a:buChar char="•"/>
                      </a:pPr>
                      <a:r>
                        <a:rPr lang="en-US" sz="1800" kern="1200">
                          <a:solidFill>
                            <a:schemeClr val="tx1"/>
                          </a:solidFill>
                          <a:latin typeface="+mn-lt"/>
                          <a:ea typeface="+mn-ea"/>
                          <a:cs typeface="+mn-cs"/>
                        </a:rPr>
                        <a:t>A fully managed, elastic data warehouse with security at every level of scale at no extra cost</a:t>
                      </a:r>
                    </a:p>
                  </a:txBody>
                  <a:tcPr>
                    <a:lnL>
                      <a:noFill/>
                    </a:lnL>
                    <a:lnR>
                      <a:noFill/>
                    </a:lnR>
                    <a:lnT>
                      <a:noFill/>
                    </a:lnT>
                    <a:lnB>
                      <a:noFill/>
                    </a:lnB>
                  </a:tcPr>
                </a:tc>
                <a:tc>
                  <a:txBody>
                    <a:bodyPr/>
                    <a:lstStyle/>
                    <a:p>
                      <a:r>
                        <a:rPr lang="en-US" sz="1600">
                          <a:hlinkClick r:id="rId4"/>
                        </a:rPr>
                        <a:t>Azure SQL Data Warehouse</a:t>
                      </a:r>
                      <a:endParaRPr lang="en-US" sz="1600"/>
                    </a:p>
                  </a:txBody>
                  <a:tcPr>
                    <a:lnL>
                      <a:noFill/>
                    </a:lnL>
                    <a:lnR>
                      <a:noFill/>
                    </a:lnR>
                    <a:lnT>
                      <a:noFill/>
                    </a:lnT>
                    <a:lnB>
                      <a:noFill/>
                    </a:lnB>
                    <a:noFill/>
                  </a:tcPr>
                </a:tc>
                <a:extLst>
                  <a:ext uri="{0D108BD9-81ED-4DB2-BD59-A6C34878D82A}">
                    <a16:rowId xmlns:a16="http://schemas.microsoft.com/office/drawing/2014/main" val="1717185735"/>
                  </a:ext>
                </a:extLst>
              </a:tr>
              <a:tr h="578762">
                <a:tc>
                  <a:txBody>
                    <a:bodyPr/>
                    <a:lstStyle/>
                    <a:p>
                      <a:pPr marL="285750" indent="-228600">
                        <a:lnSpc>
                          <a:spcPts val="2000"/>
                        </a:lnSpc>
                        <a:spcAft>
                          <a:spcPts val="0"/>
                        </a:spcAft>
                        <a:buFont typeface="Arial" panose="020B0604020202020204" pitchFamily="34" charset="0"/>
                        <a:buChar char="•"/>
                      </a:pPr>
                      <a:r>
                        <a:rPr lang="en-US" sz="1800"/>
                        <a:t>A fully managed cloud Hadoop and Spark service backed by 99.9% SLA for your enterprise</a:t>
                      </a:r>
                    </a:p>
                  </a:txBody>
                  <a:tcPr marL="43551" marR="43551" marT="21776" marB="21776">
                    <a:lnL>
                      <a:noFill/>
                    </a:lnL>
                    <a:lnR>
                      <a:noFill/>
                    </a:lnR>
                    <a:lnT>
                      <a:noFill/>
                    </a:lnT>
                    <a:lnB>
                      <a:noFill/>
                    </a:lnB>
                  </a:tcPr>
                </a:tc>
                <a:tc>
                  <a:txBody>
                    <a:bodyPr/>
                    <a:lstStyle/>
                    <a:p>
                      <a:r>
                        <a:rPr lang="en-US" sz="1600">
                          <a:solidFill>
                            <a:schemeClr val="tx2"/>
                          </a:solidFill>
                          <a:hlinkClick r:id="rId5"/>
                        </a:rPr>
                        <a:t>HDInsight</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4218416796"/>
                  </a:ext>
                </a:extLst>
              </a:tr>
              <a:tr h="578762">
                <a:tc>
                  <a:txBody>
                    <a:bodyPr/>
                    <a:lstStyle/>
                    <a:p>
                      <a:pPr marL="285750" indent="-228600">
                        <a:lnSpc>
                          <a:spcPts val="2000"/>
                        </a:lnSpc>
                        <a:spcAft>
                          <a:spcPts val="0"/>
                        </a:spcAft>
                        <a:buFont typeface="Arial" panose="020B0604020202020204" pitchFamily="34" charset="0"/>
                        <a:buChar char="•"/>
                      </a:pPr>
                      <a:r>
                        <a:rPr lang="en-US" sz="1800"/>
                        <a:t>A fully managed cloud service to easily build, deploy, and share predictive analytics solutions</a:t>
                      </a:r>
                    </a:p>
                  </a:txBody>
                  <a:tcPr marL="43551" marR="43551" marT="21776" marB="21776">
                    <a:lnL>
                      <a:noFill/>
                    </a:lnL>
                    <a:lnR>
                      <a:noFill/>
                    </a:lnR>
                    <a:lnT>
                      <a:noFill/>
                    </a:lnT>
                    <a:lnB>
                      <a:noFill/>
                    </a:lnB>
                  </a:tcPr>
                </a:tc>
                <a:tc>
                  <a:txBody>
                    <a:bodyPr/>
                    <a:lstStyle/>
                    <a:p>
                      <a:r>
                        <a:rPr lang="en-US" sz="1600">
                          <a:solidFill>
                            <a:schemeClr val="tx2"/>
                          </a:solidFill>
                          <a:hlinkClick r:id="rId6"/>
                        </a:rPr>
                        <a:t>Machine Learning</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537819014"/>
                  </a:ext>
                </a:extLst>
              </a:tr>
              <a:tr h="578762">
                <a:tc>
                  <a:txBody>
                    <a:bodyPr/>
                    <a:lstStyle/>
                    <a:p>
                      <a:pPr marL="285750" indent="-228600">
                        <a:lnSpc>
                          <a:spcPts val="2000"/>
                        </a:lnSpc>
                        <a:spcAft>
                          <a:spcPts val="0"/>
                        </a:spcAft>
                        <a:buFont typeface="Arial" panose="020B0604020202020204" pitchFamily="34" charset="0"/>
                        <a:buChar char="•"/>
                      </a:pPr>
                      <a:r>
                        <a:rPr lang="en-US" sz="1800"/>
                        <a:t>An on-demand, real-time stream processing service with enterprise-grade security, auditing, and support</a:t>
                      </a:r>
                    </a:p>
                  </a:txBody>
                  <a:tcPr marL="43551" marR="43551" marT="21776" marB="21776">
                    <a:lnL>
                      <a:noFill/>
                    </a:lnL>
                    <a:lnR>
                      <a:noFill/>
                    </a:lnR>
                    <a:lnT>
                      <a:noFill/>
                    </a:lnT>
                    <a:lnB>
                      <a:noFill/>
                    </a:lnB>
                  </a:tcPr>
                </a:tc>
                <a:tc>
                  <a:txBody>
                    <a:bodyPr/>
                    <a:lstStyle/>
                    <a:p>
                      <a:r>
                        <a:rPr lang="en-US" sz="1600">
                          <a:solidFill>
                            <a:schemeClr val="tx2"/>
                          </a:solidFill>
                          <a:hlinkClick r:id="rId7"/>
                        </a:rPr>
                        <a:t>Stream Analytics</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1392740090"/>
                  </a:ext>
                </a:extLst>
              </a:tr>
              <a:tr h="556257">
                <a:tc>
                  <a:txBody>
                    <a:bodyPr/>
                    <a:lstStyle/>
                    <a:p>
                      <a:pPr marL="285750" indent="-228600">
                        <a:lnSpc>
                          <a:spcPts val="2000"/>
                        </a:lnSpc>
                        <a:spcAft>
                          <a:spcPts val="0"/>
                        </a:spcAft>
                        <a:buFont typeface="Arial" panose="020B0604020202020204" pitchFamily="34" charset="0"/>
                        <a:buChar char="•"/>
                      </a:pPr>
                      <a:r>
                        <a:rPr lang="en-US" sz="1800"/>
                        <a:t>A no-limits data lake built to support massively parallel analytics</a:t>
                      </a:r>
                    </a:p>
                  </a:txBody>
                  <a:tcPr marL="43551" marR="43551" marT="21776" marB="21776">
                    <a:lnL>
                      <a:noFill/>
                    </a:lnL>
                    <a:lnR>
                      <a:noFill/>
                    </a:lnR>
                    <a:lnT>
                      <a:noFill/>
                    </a:lnT>
                    <a:lnB>
                      <a:noFill/>
                    </a:lnB>
                  </a:tcPr>
                </a:tc>
                <a:tc>
                  <a:txBody>
                    <a:bodyPr/>
                    <a:lstStyle/>
                    <a:p>
                      <a:r>
                        <a:rPr lang="en-US" sz="1600">
                          <a:solidFill>
                            <a:schemeClr val="tx2"/>
                          </a:solidFill>
                          <a:hlinkClick r:id="rId8"/>
                        </a:rPr>
                        <a:t>Data Lake Store</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759794598"/>
                  </a:ext>
                </a:extLst>
              </a:tr>
              <a:tr h="578762">
                <a:tc>
                  <a:txBody>
                    <a:bodyPr/>
                    <a:lstStyle/>
                    <a:p>
                      <a:pPr marL="285750" indent="-228600">
                        <a:lnSpc>
                          <a:spcPts val="2000"/>
                        </a:lnSpc>
                        <a:spcAft>
                          <a:spcPts val="0"/>
                        </a:spcAft>
                        <a:buFont typeface="Arial" panose="020B0604020202020204" pitchFamily="34" charset="0"/>
                        <a:buChar char="•"/>
                      </a:pPr>
                      <a:r>
                        <a:rPr lang="en-US" sz="1800"/>
                        <a:t>A fully managed on-demand pay-per-job analytics service with enterprise-grade security, auditing, and support</a:t>
                      </a:r>
                    </a:p>
                  </a:txBody>
                  <a:tcPr marL="43551" marR="43551" marT="21776" marB="21776">
                    <a:lnL>
                      <a:noFill/>
                    </a:lnL>
                    <a:lnR>
                      <a:noFill/>
                    </a:lnR>
                    <a:lnT>
                      <a:noFill/>
                    </a:lnT>
                    <a:lnB>
                      <a:noFill/>
                    </a:lnB>
                  </a:tcPr>
                </a:tc>
                <a:tc>
                  <a:txBody>
                    <a:bodyPr/>
                    <a:lstStyle/>
                    <a:p>
                      <a:r>
                        <a:rPr lang="en-US" sz="1600">
                          <a:solidFill>
                            <a:schemeClr val="tx2"/>
                          </a:solidFill>
                          <a:hlinkClick r:id="rId9"/>
                        </a:rPr>
                        <a:t>Data Lake Analytics</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786429361"/>
                  </a:ext>
                </a:extLst>
              </a:tr>
              <a:tr h="578762">
                <a:tc>
                  <a:txBody>
                    <a:bodyPr/>
                    <a:lstStyle/>
                    <a:p>
                      <a:pPr marL="285750" indent="-228600">
                        <a:lnSpc>
                          <a:spcPts val="2000"/>
                        </a:lnSpc>
                        <a:spcAft>
                          <a:spcPts val="0"/>
                        </a:spcAft>
                        <a:buFont typeface="Arial" panose="020B0604020202020204" pitchFamily="34" charset="0"/>
                        <a:buChar char="•"/>
                      </a:pPr>
                      <a:r>
                        <a:rPr lang="en-US" sz="1800"/>
                        <a:t>An enterprise-wide metadata catalog that makes data asset discovery simple</a:t>
                      </a:r>
                    </a:p>
                  </a:txBody>
                  <a:tcPr marL="43551" marR="43551" marT="21776" marB="21776">
                    <a:lnL>
                      <a:noFill/>
                    </a:lnL>
                    <a:lnR>
                      <a:noFill/>
                    </a:lnR>
                    <a:lnT>
                      <a:noFill/>
                    </a:lnT>
                    <a:lnB>
                      <a:noFill/>
                    </a:lnB>
                  </a:tcPr>
                </a:tc>
                <a:tc>
                  <a:txBody>
                    <a:bodyPr/>
                    <a:lstStyle/>
                    <a:p>
                      <a:r>
                        <a:rPr lang="en-US" sz="1600">
                          <a:solidFill>
                            <a:schemeClr val="tx2"/>
                          </a:solidFill>
                          <a:hlinkClick r:id="rId10"/>
                        </a:rPr>
                        <a:t>Data Catalog</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674662325"/>
                  </a:ext>
                </a:extLst>
              </a:tr>
              <a:tr h="578762">
                <a:tc>
                  <a:txBody>
                    <a:bodyPr/>
                    <a:lstStyle/>
                    <a:p>
                      <a:pPr marL="285750" indent="-228600">
                        <a:lnSpc>
                          <a:spcPts val="2000"/>
                        </a:lnSpc>
                        <a:spcAft>
                          <a:spcPts val="0"/>
                        </a:spcAft>
                        <a:buFont typeface="Arial" panose="020B0604020202020204" pitchFamily="34" charset="0"/>
                        <a:buChar char="•"/>
                      </a:pPr>
                      <a:r>
                        <a:rPr lang="en-US" sz="1800"/>
                        <a:t>A data integration service to orchestrate and automate data movement and transformation</a:t>
                      </a:r>
                    </a:p>
                  </a:txBody>
                  <a:tcPr marL="43551" marR="43551" marT="21776" marB="21776">
                    <a:lnL>
                      <a:noFill/>
                    </a:lnL>
                    <a:lnR>
                      <a:noFill/>
                    </a:lnR>
                    <a:lnT>
                      <a:noFill/>
                    </a:lnT>
                    <a:lnB>
                      <a:noFill/>
                    </a:lnB>
                  </a:tcPr>
                </a:tc>
                <a:tc>
                  <a:txBody>
                    <a:bodyPr/>
                    <a:lstStyle/>
                    <a:p>
                      <a:r>
                        <a:rPr lang="en-US" sz="1600" dirty="0">
                          <a:solidFill>
                            <a:schemeClr val="tx2"/>
                          </a:solidFill>
                          <a:hlinkClick r:id="rId11"/>
                        </a:rPr>
                        <a:t>Data Factory</a:t>
                      </a:r>
                      <a:r>
                        <a:rPr lang="en-US" sz="1600" dirty="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371708466"/>
                  </a:ext>
                </a:extLst>
              </a:tr>
            </a:tbl>
          </a:graphicData>
        </a:graphic>
      </p:graphicFrame>
      <p:sp>
        <p:nvSpPr>
          <p:cNvPr id="4" name="Rectangle 1"/>
          <p:cNvSpPr>
            <a:spLocks noChangeArrowheads="1"/>
          </p:cNvSpPr>
          <p:nvPr/>
        </p:nvSpPr>
        <p:spPr bwMode="auto">
          <a:xfrm>
            <a:off x="817563" y="1027113"/>
            <a:ext cx="3856037" cy="0"/>
          </a:xfrm>
          <a:prstGeom prst="rect">
            <a:avLst/>
          </a:prstGeom>
          <a:solidFill>
            <a:srgbClr val="3030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14207" tIns="0" rIns="249159" bIns="0" numCol="1" anchor="ctr" anchorCtr="0" compatLnSpc="1">
            <a:prstTxWarp prst="textNoShape">
              <a:avLst/>
            </a:prstTxWarp>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571001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24702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8704" y="1671624"/>
            <a:ext cx="7514284" cy="339580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Determine questions from Business Requirements</a:t>
            </a:r>
            <a:endParaRPr kumimoji="0" lang="en-US" sz="3200" b="0" i="0" u="none" strike="noStrike" kern="1200" cap="none" spc="0" normalizeH="0" baseline="0" noProof="0" dirty="0">
              <a:ln>
                <a:noFill/>
              </a:ln>
              <a:solidFill>
                <a:srgbClr val="00B050"/>
              </a:solidFill>
              <a:effectLst/>
              <a:uLnTx/>
              <a:uFillTx/>
              <a:latin typeface="Segoe UI Light"/>
              <a:ea typeface="+mn-ea"/>
              <a:cs typeface="+mn-cs"/>
            </a:endParaRP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Locate and document data sources for Advanced Analytics</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Use patterns to create Solution Frameworks</a:t>
            </a:r>
            <a:endParaRPr kumimoji="0" lang="en-US" sz="3200" b="0" i="0" u="none" strike="noStrike" kern="1200" cap="none" spc="0" normalizeH="0" baseline="0" noProof="0" dirty="0">
              <a:ln>
                <a:noFill/>
              </a:ln>
              <a:solidFill>
                <a:srgbClr val="00B050"/>
              </a:solidFill>
              <a:effectLst/>
              <a:uLnTx/>
              <a:uFillTx/>
              <a:latin typeface="Segoe UI Light"/>
              <a:ea typeface="+mn-ea"/>
              <a:cs typeface="+mn-cs"/>
            </a:endParaRP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solidFill>
                  <a:sysClr val="windowText" lastClr="000000"/>
                </a:solidFill>
                <a:effectLst/>
                <a:uLnTx/>
                <a:uFillTx/>
                <a:latin typeface="+mj-lt"/>
                <a:cs typeface="Segoe UI" pitchFamily="34" charset="0"/>
              </a:rPr>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13464893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12436475" cy="791568"/>
          </a:xfrm>
        </p:spPr>
        <p:txBody>
          <a:bodyPr vert="horz" wrap="square" lIns="146304" tIns="91440" rIns="146304" bIns="91440" rtlCol="0" anchor="t">
            <a:noAutofit/>
          </a:bodyPr>
          <a:lstStyle/>
          <a:p>
            <a:pPr defTabSz="932742"/>
            <a:r>
              <a:rPr lang="en-US" sz="4800" spc="-102" dirty="0">
                <a:ln w="3175">
                  <a:noFill/>
                </a:ln>
                <a:gradFill>
                  <a:gsLst>
                    <a:gs pos="1250">
                      <a:schemeClr val="tx1"/>
                    </a:gs>
                    <a:gs pos="100000">
                      <a:schemeClr val="tx1"/>
                    </a:gs>
                  </a:gsLst>
                  <a:lin ang="5400000" scaled="0"/>
                </a:gradFill>
                <a:latin typeface="+mj-lt"/>
                <a:ea typeface="+mn-ea"/>
              </a:rPr>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288991974"/>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8938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r>
              <a:rPr lang="en-US" sz="4399" dirty="0">
                <a:solidFill>
                  <a:schemeClr val="tx1">
                    <a:lumMod val="75000"/>
                  </a:schemeClr>
                </a:solidFill>
              </a:rPr>
              <a:t>The Azure</a:t>
            </a:r>
            <a:br>
              <a:rPr lang="en-US" sz="4399" dirty="0">
                <a:solidFill>
                  <a:schemeClr val="tx1">
                    <a:lumMod val="75000"/>
                  </a:schemeClr>
                </a:solidFill>
              </a:rPr>
            </a:br>
            <a:r>
              <a:rPr lang="en-US" sz="4399" dirty="0">
                <a:solidFill>
                  <a:srgbClr val="00B050"/>
                </a:solidFill>
              </a:rPr>
              <a:t>Platform </a:t>
            </a:r>
            <a:r>
              <a:rPr lang="en-US" sz="4399" dirty="0">
                <a:solidFill>
                  <a:schemeClr val="tx1">
                    <a:lumMod val="50000"/>
                  </a:schemeClr>
                </a:solidFill>
              </a:rPr>
              <a:t>for Analytics and AI</a:t>
            </a:r>
            <a:endParaRPr lang="en-US" sz="4399" dirty="0">
              <a:solidFill>
                <a:srgbClr val="00B050"/>
              </a:solidFill>
            </a:endParaRPr>
          </a:p>
        </p:txBody>
      </p:sp>
      <p:graphicFrame>
        <p:nvGraphicFramePr>
          <p:cNvPr id="3" name="Diagram 2"/>
          <p:cNvGraphicFramePr/>
          <p:nvPr>
            <p:extLst>
              <p:ext uri="{D42A27DB-BD31-4B8C-83A1-F6EECF244321}">
                <p14:modId xmlns:p14="http://schemas.microsoft.com/office/powerpoint/2010/main" val="3996220787"/>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91796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846161"/>
          </a:xfrm>
        </p:spPr>
        <p:txBody>
          <a:bodyPr/>
          <a:lstStyle/>
          <a:p>
            <a:r>
              <a:rPr lang="en-US" dirty="0"/>
              <a:t>Defining your Objectives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4193197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04000" y="-104713"/>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dirty="0">
                <a:solidFill>
                  <a:schemeClr val="accent1">
                    <a:lumMod val="75000"/>
                  </a:schemeClr>
                </a:solidFill>
                <a:latin typeface="+mj-lt"/>
              </a:rPr>
              <a:t>multiple countries</a:t>
            </a:r>
            <a:r>
              <a:rPr lang="en-US" sz="2400" dirty="0">
                <a:latin typeface="+mj-lt"/>
              </a:rPr>
              <a:t> around the globe.  </a:t>
            </a:r>
          </a:p>
          <a:p>
            <a:endParaRPr lang="en-US" sz="2400" dirty="0">
              <a:latin typeface="+mj-lt"/>
            </a:endParaRPr>
          </a:p>
          <a:p>
            <a:r>
              <a:rPr lang="en-US" sz="2400" dirty="0">
                <a:latin typeface="+mj-lt"/>
              </a:rPr>
              <a:t>With several thousand employees, Information Technology is at the heart of our business operations, and has a significant cost.</a:t>
            </a:r>
          </a:p>
          <a:p>
            <a:endParaRPr lang="en-US" sz="2400" dirty="0">
              <a:latin typeface="+mj-lt"/>
            </a:endParaRPr>
          </a:p>
          <a:p>
            <a:r>
              <a:rPr lang="en-US" sz="2400" dirty="0">
                <a:latin typeface="+mj-lt"/>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endParaRPr lang="en-US" sz="2400" dirty="0">
              <a:latin typeface="+mj-lt"/>
            </a:endParaRPr>
          </a:p>
          <a:p>
            <a:r>
              <a:rPr lang="en-US" sz="2400" dirty="0">
                <a:latin typeface="+mj-lt"/>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Tree>
    <p:extLst>
      <p:ext uri="{BB962C8B-B14F-4D97-AF65-F5344CB8AC3E}">
        <p14:creationId xmlns:p14="http://schemas.microsoft.com/office/powerpoint/2010/main" val="210234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13008" y="-205314"/>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b="1" dirty="0">
                <a:solidFill>
                  <a:srgbClr val="00B050"/>
                </a:solidFill>
                <a:latin typeface="+mj-lt"/>
              </a:rPr>
              <a:t>multiple countries </a:t>
            </a:r>
            <a:r>
              <a:rPr lang="en-US" sz="2400" dirty="0">
                <a:latin typeface="+mj-lt"/>
              </a:rPr>
              <a:t>around the globe.  </a:t>
            </a:r>
          </a:p>
          <a:p>
            <a:endParaRPr lang="en-US" sz="2400" dirty="0">
              <a:latin typeface="+mj-lt"/>
            </a:endParaRPr>
          </a:p>
          <a:p>
            <a:r>
              <a:rPr lang="en-US" sz="2400" dirty="0">
                <a:latin typeface="+mj-lt"/>
              </a:rPr>
              <a:t>With </a:t>
            </a:r>
            <a:r>
              <a:rPr lang="en-US" sz="2400" b="1" dirty="0">
                <a:solidFill>
                  <a:srgbClr val="00B050"/>
                </a:solidFill>
                <a:latin typeface="+mj-lt"/>
              </a:rPr>
              <a:t>several thousand employees</a:t>
            </a:r>
            <a:r>
              <a:rPr lang="en-US" sz="2400" dirty="0">
                <a:latin typeface="+mj-lt"/>
              </a:rPr>
              <a:t>, Information Technology is at the heart of our business operations, and has a </a:t>
            </a:r>
            <a:r>
              <a:rPr lang="en-US" sz="2400" b="1" dirty="0">
                <a:solidFill>
                  <a:srgbClr val="00B050"/>
                </a:solidFill>
                <a:latin typeface="+mj-lt"/>
              </a:rPr>
              <a:t>significant cost</a:t>
            </a:r>
            <a:r>
              <a:rPr lang="en-US" sz="2400" dirty="0">
                <a:latin typeface="+mj-lt"/>
              </a:rPr>
              <a:t>.</a:t>
            </a:r>
          </a:p>
          <a:p>
            <a:endParaRPr lang="en-US" sz="2400" dirty="0">
              <a:latin typeface="+mj-lt"/>
            </a:endParaRPr>
          </a:p>
          <a:p>
            <a:r>
              <a:rPr lang="en-US" sz="2400" dirty="0">
                <a:latin typeface="+mj-lt"/>
              </a:rPr>
              <a:t>Since we handle materials in multiple countries, we have a </a:t>
            </a:r>
            <a:r>
              <a:rPr lang="en-US" sz="2400" b="1" dirty="0">
                <a:solidFill>
                  <a:srgbClr val="00B050"/>
                </a:solidFill>
                <a:latin typeface="+mj-lt"/>
              </a:rPr>
              <a:t>lot of private data</a:t>
            </a:r>
            <a:r>
              <a:rPr lang="en-US" sz="2400" dirty="0">
                <a:latin typeface="+mj-lt"/>
              </a:rPr>
              <a:t>, </a:t>
            </a:r>
            <a:r>
              <a:rPr lang="en-US" sz="2400" b="1" dirty="0">
                <a:solidFill>
                  <a:srgbClr val="00B050"/>
                </a:solidFill>
                <a:latin typeface="+mj-lt"/>
              </a:rPr>
              <a:t>financial information</a:t>
            </a:r>
            <a:r>
              <a:rPr lang="en-US" sz="2400" dirty="0">
                <a:latin typeface="+mj-lt"/>
              </a:rPr>
              <a:t>, and other </a:t>
            </a:r>
            <a:r>
              <a:rPr lang="en-US" sz="2400" b="1" dirty="0">
                <a:solidFill>
                  <a:srgbClr val="00B050"/>
                </a:solidFill>
                <a:latin typeface="+mj-lt"/>
              </a:rPr>
              <a:t>targets</a:t>
            </a:r>
            <a:r>
              <a:rPr lang="en-US" sz="2400" dirty="0">
                <a:latin typeface="+mj-lt"/>
              </a:rPr>
              <a:t> which have a </a:t>
            </a:r>
            <a:r>
              <a:rPr lang="en-US" sz="2400" b="1" dirty="0">
                <a:solidFill>
                  <a:srgbClr val="00B050"/>
                </a:solidFill>
                <a:latin typeface="+mj-lt"/>
              </a:rPr>
              <a:t>high security profile</a:t>
            </a:r>
            <a:r>
              <a:rPr lang="en-US" sz="2400" dirty="0">
                <a:latin typeface="+mj-lt"/>
              </a:rPr>
              <a:t>. We are concerned with both </a:t>
            </a:r>
            <a:r>
              <a:rPr lang="en-US" sz="2400" b="1" dirty="0">
                <a:solidFill>
                  <a:srgbClr val="00B050"/>
                </a:solidFill>
                <a:latin typeface="+mj-lt"/>
              </a:rPr>
              <a:t>external and internal </a:t>
            </a:r>
            <a:r>
              <a:rPr lang="en-US" sz="2400" dirty="0">
                <a:latin typeface="+mj-lt"/>
              </a:rPr>
              <a:t>attacks. In addition, many of our employees work in remote locations, some on ships and other </a:t>
            </a:r>
            <a:r>
              <a:rPr lang="en-US" sz="2400" b="1" dirty="0">
                <a:solidFill>
                  <a:srgbClr val="00B050"/>
                </a:solidFill>
                <a:latin typeface="+mj-lt"/>
              </a:rPr>
              <a:t>challenging environments</a:t>
            </a:r>
            <a:r>
              <a:rPr lang="en-US" sz="2400" dirty="0">
                <a:latin typeface="+mj-lt"/>
              </a:rPr>
              <a:t>. </a:t>
            </a:r>
          </a:p>
          <a:p>
            <a:endParaRPr lang="en-US" sz="2400" dirty="0">
              <a:latin typeface="+mj-lt"/>
            </a:endParaRPr>
          </a:p>
          <a:p>
            <a:r>
              <a:rPr lang="en-US" sz="2400" dirty="0">
                <a:latin typeface="+mj-lt"/>
              </a:rPr>
              <a:t>All of our IT systems have been modernized, and we’re </a:t>
            </a:r>
            <a:r>
              <a:rPr lang="en-US" sz="2400" b="1" dirty="0">
                <a:solidFill>
                  <a:srgbClr val="00B050"/>
                </a:solidFill>
                <a:latin typeface="+mj-lt"/>
              </a:rPr>
              <a:t>taking in a significant amount of semi-structured data</a:t>
            </a:r>
            <a:r>
              <a:rPr lang="en-US" sz="2400" dirty="0">
                <a:latin typeface="+mj-lt"/>
              </a:rPr>
              <a:t> from computing devices – most of it </a:t>
            </a:r>
            <a:r>
              <a:rPr lang="en-US" sz="2400" b="1" dirty="0">
                <a:solidFill>
                  <a:srgbClr val="00B050"/>
                </a:solidFill>
                <a:latin typeface="+mj-lt"/>
              </a:rPr>
              <a:t>real-time</a:t>
            </a:r>
            <a:r>
              <a:rPr lang="en-US" sz="2400" dirty="0">
                <a:latin typeface="+mj-lt"/>
              </a:rPr>
              <a:t>. After talking with our IT leadership, we need a way to </a:t>
            </a:r>
            <a:r>
              <a:rPr lang="en-US" sz="2400" b="1" dirty="0">
                <a:solidFill>
                  <a:srgbClr val="00B050"/>
                </a:solidFill>
                <a:latin typeface="+mj-lt"/>
              </a:rPr>
              <a:t>determine anomalies</a:t>
            </a:r>
            <a:r>
              <a:rPr lang="en-US" sz="2400" dirty="0">
                <a:latin typeface="+mj-lt"/>
              </a:rPr>
              <a:t> within the </a:t>
            </a:r>
            <a:r>
              <a:rPr lang="en-US" sz="2400" b="1" dirty="0">
                <a:solidFill>
                  <a:srgbClr val="00B050"/>
                </a:solidFill>
                <a:latin typeface="+mj-lt"/>
              </a:rPr>
              <a:t>data streams </a:t>
            </a:r>
            <a:r>
              <a:rPr lang="en-US" sz="2400" dirty="0">
                <a:latin typeface="+mj-lt"/>
              </a:rPr>
              <a:t>we get, and have a way to </a:t>
            </a:r>
            <a:r>
              <a:rPr lang="en-US" sz="2400" b="1" dirty="0">
                <a:solidFill>
                  <a:srgbClr val="00B050"/>
                </a:solidFill>
                <a:latin typeface="+mj-lt"/>
              </a:rPr>
              <a:t>observe the anomalies </a:t>
            </a:r>
            <a:r>
              <a:rPr lang="en-US" sz="2400" dirty="0">
                <a:latin typeface="+mj-lt"/>
              </a:rPr>
              <a:t>in a </a:t>
            </a:r>
            <a:r>
              <a:rPr lang="en-US" sz="2400" b="1" dirty="0">
                <a:solidFill>
                  <a:srgbClr val="00B050"/>
                </a:solidFill>
                <a:latin typeface="+mj-lt"/>
              </a:rPr>
              <a:t>dashboard</a:t>
            </a:r>
            <a:r>
              <a:rPr lang="en-US" sz="2400" dirty="0">
                <a:latin typeface="+mj-lt"/>
              </a:rPr>
              <a:t> so that we can respond to outages, threats, and changes </a:t>
            </a:r>
            <a:r>
              <a:rPr lang="en-US" sz="2400" b="1" dirty="0">
                <a:solidFill>
                  <a:srgbClr val="00B050"/>
                </a:solidFill>
                <a:latin typeface="+mj-lt"/>
              </a:rPr>
              <a:t>quickly</a:t>
            </a:r>
            <a:r>
              <a:rPr lang="en-US" sz="2400" dirty="0">
                <a:latin typeface="+mj-lt"/>
              </a:rPr>
              <a:t>. </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3916907" cy="139207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rPr>
              <a:t>Data Storage</a:t>
            </a:r>
            <a:r>
              <a:rPr kumimoji="0" lang="en-US" sz="4400" b="0" i="0" u="none" strike="noStrike" kern="1200" cap="none" spc="-102" normalizeH="0" noProof="0" dirty="0">
                <a:ln w="3175">
                  <a:noFill/>
                </a:ln>
                <a:solidFill>
                  <a:schemeClr val="tx1">
                    <a:lumMod val="50000"/>
                  </a:schemeClr>
                </a:solidFill>
                <a:effectLst/>
                <a:uLnTx/>
                <a:uFillTx/>
                <a:latin typeface="+mj-lt"/>
                <a:ea typeface="+mn-ea"/>
                <a:cs typeface="Segoe UI" pitchFamily="34" charset="0"/>
              </a:rPr>
              <a:t> Technologies</a:t>
            </a:r>
            <a:endParaRPr kumimoji="0" lang="en-US" sz="40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endParaRPr>
          </a:p>
        </p:txBody>
      </p:sp>
      <p:pic>
        <p:nvPicPr>
          <p:cNvPr id="2" name="Picture 1"/>
          <p:cNvPicPr>
            <a:picLocks noChangeAspect="1"/>
          </p:cNvPicPr>
          <p:nvPr/>
        </p:nvPicPr>
        <p:blipFill>
          <a:blip r:embed="rId3"/>
          <a:stretch>
            <a:fillRect/>
          </a:stretch>
        </p:blipFill>
        <p:spPr>
          <a:xfrm>
            <a:off x="3605670" y="88675"/>
            <a:ext cx="8830805" cy="6740327"/>
          </a:xfrm>
          <a:prstGeom prst="rect">
            <a:avLst/>
          </a:prstGeom>
        </p:spPr>
      </p:pic>
    </p:spTree>
    <p:extLst>
      <p:ext uri="{BB962C8B-B14F-4D97-AF65-F5344CB8AC3E}">
        <p14:creationId xmlns:p14="http://schemas.microsoft.com/office/powerpoint/2010/main" val="9050989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 id="{0CF04701-FFD5-4B9C-BA9B-3602AA75F0C6}" vid="{8E9872BC-2D83-4E0F-BEE4-3ABA8C4EF09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2380</Words>
  <Application>Microsoft Office PowerPoint</Application>
  <PresentationFormat>Custom</PresentationFormat>
  <Paragraphs>266</Paragraphs>
  <Slides>18</Slides>
  <Notes>18</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18</vt:i4>
      </vt:variant>
    </vt:vector>
  </HeadingPairs>
  <TitlesOfParts>
    <vt:vector size="32" baseType="lpstr">
      <vt:lpstr>SimSun</vt:lpstr>
      <vt:lpstr>Arial</vt:lpstr>
      <vt:lpstr>Calibri</vt:lpstr>
      <vt:lpstr>Consolas</vt:lpstr>
      <vt:lpstr>Segoe UI</vt:lpstr>
      <vt:lpstr>Segoe UI Light</vt:lpstr>
      <vt:lpstr>Segoe UI Semilight</vt:lpstr>
      <vt:lpstr>Wingdings</vt:lpstr>
      <vt:lpstr>FY15 Enterprise identity theme</vt:lpstr>
      <vt:lpstr>1_WHITE TEMPLATE</vt:lpstr>
      <vt:lpstr>2_WHITE TEMPLATE</vt:lpstr>
      <vt:lpstr>3_WHITE TEMPLATE</vt:lpstr>
      <vt:lpstr>5-50109_Microsoft_Light_Template</vt:lpstr>
      <vt:lpstr>think-cell Slide</vt:lpstr>
      <vt:lpstr>PowerPoint Presentation</vt:lpstr>
      <vt:lpstr>PowerPoint Presentation</vt:lpstr>
      <vt:lpstr>The Data Science Process and Platform</vt:lpstr>
      <vt:lpstr>The Team Data Science Process </vt:lpstr>
      <vt:lpstr>The Azure Platform for Analytics and AI</vt:lpstr>
      <vt:lpstr>Defining your Objectives</vt:lpstr>
      <vt:lpstr>PowerPoint Presentation</vt:lpstr>
      <vt:lpstr>PowerPoint Presentation</vt:lpstr>
      <vt:lpstr>PowerPoint Presentation</vt:lpstr>
      <vt:lpstr>PowerPoint Presentation</vt:lpstr>
      <vt:lpstr>PowerPoint Presentation</vt:lpstr>
      <vt:lpstr>PowerPoint Presentation</vt:lpstr>
      <vt:lpstr>Identify Data Sources</vt:lpstr>
      <vt:lpstr>Locating and Inspecting data</vt:lpstr>
      <vt:lpstr>Azure Data Catalog</vt:lpstr>
      <vt:lpstr>Lab:</vt:lpstr>
      <vt:lpstr>Analytics Options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Business Analytics and AI: Building Solutions - 1 - Setup and Overview</dc:title>
  <dc:subject/>
  <dc:creator/>
  <cp:keywords/>
  <dc:description/>
  <cp:lastModifiedBy/>
  <cp:revision>1</cp:revision>
  <dcterms:created xsi:type="dcterms:W3CDTF">2016-11-27T02:00:30Z</dcterms:created>
  <dcterms:modified xsi:type="dcterms:W3CDTF">2017-09-08T21:46:47Z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2017-05-22T07:25:59.6510340-04:00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